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rgbClr val="FF0000"/>
    </p:penClr>
  </p:showPr>
  <p:clrMru>
    <a:srgbClr val="FFCC00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85628" autoAdjust="0"/>
  </p:normalViewPr>
  <p:slideViewPr>
    <p:cSldViewPr>
      <p:cViewPr>
        <p:scale>
          <a:sx n="75" d="100"/>
          <a:sy n="75" d="100"/>
        </p:scale>
        <p:origin x="-162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32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E730EE2-79F3-47A6-9778-5CD3555E52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77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177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77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4CE0F774-1359-45EB-BE09-EAA42B3C9F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8A654A-F865-469C-8C8D-DB2EFE56DE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DD3F83-C5A6-42FE-95F7-A3F207D741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BAFA3-41F3-4171-A16A-CC2D192DD9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62DD7-7594-4593-822E-B705A6C2A9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ECF1F0-F611-4FF3-BB28-20C1928ACA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B47CD2-ADE6-49BF-8709-738F0DD431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A09A5-CF8B-4CA1-BE15-881DA88E8A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6A84FA-2738-43D2-B5C6-DCF42E42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6D5C10-0B80-4F02-8844-6DA1EF1453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E88812-CAE2-48C6-8416-D77D5994BF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DE824-9139-4B7B-B9F2-6BC88D19C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 spd="slow" advTm="6000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916238" y="6245225"/>
            <a:ext cx="3240087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 b="1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sr-Latn-CS"/>
              <a:t>www.razvojkarijere.bg.ac.rs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324D58EF-9ADC-42AE-8E25-0D738830F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6000">
    <p:push dir="u"/>
  </p:transition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www.razvojkarijere.bg.ac.rs/node/437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205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2052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52413" y="44450"/>
            <a:ext cx="9720263" cy="669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72,7% mentora je potvrdilo redovan dolazak praktikanta na praksu, kao i njegovu želju za povratnom informacijom o svom učinku i ponašanju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81,8% mentora smatra da je praktikant bio zainteresovan da postavlja pitanja i da je u obavljanju zadataka prikazao svoj maksimum.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mentori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ispoljili</a:t>
            </a:r>
            <a:r>
              <a:rPr lang="en-US" dirty="0"/>
              <a:t> </a:t>
            </a:r>
            <a:r>
              <a:rPr lang="en-US" dirty="0" err="1"/>
              <a:t>saglasnost</a:t>
            </a:r>
            <a:r>
              <a:rPr lang="en-US" dirty="0"/>
              <a:t> </a:t>
            </a:r>
            <a:endParaRPr lang="sr-Latn-RS" dirty="0" smtClean="0"/>
          </a:p>
          <a:p>
            <a:pPr>
              <a:defRPr/>
            </a:pPr>
            <a:r>
              <a:rPr lang="en-US" dirty="0" smtClean="0"/>
              <a:t>da </a:t>
            </a:r>
            <a:r>
              <a:rPr lang="en-US" dirty="0"/>
              <a:t>je </a:t>
            </a:r>
            <a:r>
              <a:rPr lang="en-US" dirty="0" err="1"/>
              <a:t>njihov</a:t>
            </a:r>
            <a:r>
              <a:rPr lang="en-US" dirty="0"/>
              <a:t> </a:t>
            </a:r>
            <a:r>
              <a:rPr lang="en-US" dirty="0" err="1"/>
              <a:t>praktikant</a:t>
            </a:r>
            <a:r>
              <a:rPr lang="en-US" dirty="0"/>
              <a:t> </a:t>
            </a:r>
            <a:r>
              <a:rPr lang="en-US" dirty="0" err="1"/>
              <a:t>poštovao</a:t>
            </a:r>
            <a:r>
              <a:rPr lang="en-US" dirty="0"/>
              <a:t> </a:t>
            </a:r>
            <a:r>
              <a:rPr lang="en-US" dirty="0" err="1"/>
              <a:t>propisan</a:t>
            </a:r>
            <a:r>
              <a:rPr lang="en-US" dirty="0"/>
              <a:t> </a:t>
            </a:r>
            <a:r>
              <a:rPr lang="en-US" dirty="0" err="1"/>
              <a:t>način</a:t>
            </a:r>
            <a:r>
              <a:rPr lang="en-US" dirty="0"/>
              <a:t> </a:t>
            </a:r>
            <a:r>
              <a:rPr lang="en-US" dirty="0" err="1"/>
              <a:t>oblačenja</a:t>
            </a:r>
            <a:r>
              <a:rPr lang="en-US" dirty="0"/>
              <a:t> u </a:t>
            </a:r>
            <a:r>
              <a:rPr lang="en-US" dirty="0" err="1"/>
              <a:t>kompaniji</a:t>
            </a:r>
            <a:r>
              <a:rPr lang="en-US" dirty="0"/>
              <a:t>, </a:t>
            </a:r>
            <a:endParaRPr lang="sr-Latn-RS" dirty="0" smtClean="0"/>
          </a:p>
          <a:p>
            <a:pPr>
              <a:defRPr/>
            </a:pPr>
            <a:r>
              <a:rPr lang="en-US" dirty="0" smtClean="0"/>
              <a:t>da </a:t>
            </a:r>
            <a:r>
              <a:rPr lang="en-US" dirty="0"/>
              <a:t>se </a:t>
            </a:r>
            <a:r>
              <a:rPr lang="en-US" dirty="0" err="1"/>
              <a:t>snalazio</a:t>
            </a:r>
            <a:r>
              <a:rPr lang="en-US" dirty="0"/>
              <a:t> u </a:t>
            </a:r>
            <a:r>
              <a:rPr lang="en-US" dirty="0" err="1"/>
              <a:t>timu</a:t>
            </a:r>
            <a:r>
              <a:rPr lang="en-US" dirty="0"/>
              <a:t>, </a:t>
            </a:r>
            <a:endParaRPr lang="sr-Latn-RS" dirty="0" smtClean="0"/>
          </a:p>
          <a:p>
            <a:pPr>
              <a:defRPr/>
            </a:pPr>
            <a:r>
              <a:rPr lang="en-US" dirty="0" smtClean="0"/>
              <a:t>da  </a:t>
            </a:r>
            <a:r>
              <a:rPr lang="en-US" dirty="0"/>
              <a:t>je </a:t>
            </a:r>
            <a:r>
              <a:rPr lang="en-US" dirty="0" err="1"/>
              <a:t>dobro</a:t>
            </a:r>
            <a:r>
              <a:rPr lang="en-US" dirty="0"/>
              <a:t> </a:t>
            </a:r>
            <a:r>
              <a:rPr lang="en-US" dirty="0" err="1"/>
              <a:t>reagovao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zamerke</a:t>
            </a:r>
            <a:r>
              <a:rPr lang="en-US" dirty="0"/>
              <a:t> i </a:t>
            </a:r>
            <a:r>
              <a:rPr lang="en-US" dirty="0" err="1"/>
              <a:t>predloge</a:t>
            </a:r>
            <a:r>
              <a:rPr lang="en-US" dirty="0"/>
              <a:t> </a:t>
            </a:r>
            <a:r>
              <a:rPr lang="en-US" dirty="0" err="1"/>
              <a:t>svog</a:t>
            </a:r>
            <a:r>
              <a:rPr lang="en-US" dirty="0"/>
              <a:t> </a:t>
            </a:r>
            <a:r>
              <a:rPr lang="en-US" dirty="0" err="1"/>
              <a:t>mentora</a:t>
            </a:r>
            <a:r>
              <a:rPr lang="en-US" dirty="0"/>
              <a:t>, </a:t>
            </a:r>
            <a:r>
              <a:rPr lang="en-US" dirty="0" smtClean="0"/>
              <a:t> </a:t>
            </a:r>
            <a:endParaRPr lang="sr-Latn-RS" dirty="0" smtClean="0"/>
          </a:p>
          <a:p>
            <a:pPr>
              <a:defRPr/>
            </a:pPr>
            <a:r>
              <a:rPr lang="en-US" dirty="0" smtClean="0"/>
              <a:t>i </a:t>
            </a:r>
            <a:r>
              <a:rPr lang="en-US" dirty="0"/>
              <a:t>da se </a:t>
            </a:r>
            <a:r>
              <a:rPr lang="en-US" dirty="0" err="1"/>
              <a:t>javljao</a:t>
            </a:r>
            <a:r>
              <a:rPr lang="en-US" dirty="0"/>
              <a:t> u </a:t>
            </a:r>
            <a:r>
              <a:rPr lang="en-US" dirty="0" err="1"/>
              <a:t>slučaju</a:t>
            </a:r>
            <a:r>
              <a:rPr lang="en-US" dirty="0"/>
              <a:t> da je bio </a:t>
            </a:r>
            <a:r>
              <a:rPr lang="en-US" dirty="0" err="1"/>
              <a:t>sprečen</a:t>
            </a:r>
            <a:r>
              <a:rPr lang="en-US" dirty="0"/>
              <a:t> da </a:t>
            </a:r>
            <a:r>
              <a:rPr lang="en-US" dirty="0" err="1"/>
              <a:t>dođe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praksu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2916238" y="6308725"/>
            <a:ext cx="3240087" cy="476250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90,9% </a:t>
            </a:r>
            <a:r>
              <a:rPr lang="en-US" b="1" dirty="0" err="1"/>
              <a:t>mentora</a:t>
            </a:r>
            <a:r>
              <a:rPr lang="en-US" b="1" dirty="0"/>
              <a:t> bi </a:t>
            </a:r>
            <a:r>
              <a:rPr lang="en-US" b="1" dirty="0" err="1"/>
              <a:t>preporučilo</a:t>
            </a:r>
            <a:r>
              <a:rPr lang="en-US" b="1" dirty="0"/>
              <a:t> </a:t>
            </a:r>
            <a:r>
              <a:rPr lang="en-US" b="1" dirty="0" err="1"/>
              <a:t>praktikanta</a:t>
            </a:r>
            <a:r>
              <a:rPr lang="en-US" b="1" dirty="0"/>
              <a:t> </a:t>
            </a:r>
            <a:r>
              <a:rPr lang="en-US" b="1" dirty="0" err="1"/>
              <a:t>budućem</a:t>
            </a:r>
            <a:r>
              <a:rPr lang="en-US" b="1" dirty="0"/>
              <a:t> </a:t>
            </a:r>
            <a:r>
              <a:rPr lang="en-US" b="1" dirty="0" err="1"/>
              <a:t>poslodavcu</a:t>
            </a:r>
            <a:r>
              <a:rPr lang="en-US" b="1" dirty="0"/>
              <a:t> i </a:t>
            </a:r>
            <a:r>
              <a:rPr lang="en-US" b="1" dirty="0" err="1"/>
              <a:t>bilo</a:t>
            </a:r>
            <a:r>
              <a:rPr lang="en-US" b="1" dirty="0"/>
              <a:t> </a:t>
            </a:r>
            <a:r>
              <a:rPr lang="en-US" b="1" dirty="0" err="1"/>
              <a:t>spremno</a:t>
            </a:r>
            <a:r>
              <a:rPr lang="en-US" b="1" dirty="0"/>
              <a:t> da i </a:t>
            </a:r>
            <a:r>
              <a:rPr lang="en-US" b="1" dirty="0" err="1"/>
              <a:t>dalje</a:t>
            </a:r>
            <a:r>
              <a:rPr lang="en-US" b="1" dirty="0"/>
              <a:t> </a:t>
            </a:r>
            <a:r>
              <a:rPr lang="en-US" b="1" dirty="0" err="1"/>
              <a:t>učestvuje</a:t>
            </a:r>
            <a:r>
              <a:rPr lang="en-US" b="1" dirty="0"/>
              <a:t> u </a:t>
            </a:r>
            <a:r>
              <a:rPr lang="en-US" b="1" dirty="0" err="1"/>
              <a:t>programima</a:t>
            </a:r>
            <a:r>
              <a:rPr lang="en-US" b="1" dirty="0"/>
              <a:t> </a:t>
            </a:r>
            <a:r>
              <a:rPr lang="en-US" b="1" dirty="0" err="1"/>
              <a:t>prakse</a:t>
            </a:r>
            <a:r>
              <a:rPr lang="en-US" b="1" dirty="0"/>
              <a:t> i </a:t>
            </a:r>
            <a:r>
              <a:rPr lang="en-US" b="1" dirty="0" err="1"/>
              <a:t>povezivanja</a:t>
            </a:r>
            <a:r>
              <a:rPr lang="en-US" b="1" dirty="0"/>
              <a:t> </a:t>
            </a:r>
            <a:r>
              <a:rPr lang="en-US" b="1" dirty="0" err="1"/>
              <a:t>studenata</a:t>
            </a:r>
            <a:r>
              <a:rPr lang="en-US" b="1" dirty="0"/>
              <a:t>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tržištem</a:t>
            </a:r>
            <a:r>
              <a:rPr lang="en-US" b="1" dirty="0"/>
              <a:t> </a:t>
            </a:r>
            <a:r>
              <a:rPr lang="en-US" b="1" dirty="0" err="1"/>
              <a:t>rada</a:t>
            </a:r>
            <a:r>
              <a:rPr lang="en-US" b="1" dirty="0"/>
              <a:t>.</a:t>
            </a:r>
            <a:endParaRPr lang="en-US" dirty="0"/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Evaluacija - studentska</a:t>
            </a:r>
          </a:p>
        </p:txBody>
      </p:sp>
      <p:sp>
        <p:nvSpPr>
          <p:cNvPr id="153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Evaluacioni upitnik popunilo je 12 studenata u okviru sedam kompanija, odnosno 70,5% od ukupnog broja praktikanata koji su završili praksu.</a:t>
            </a:r>
          </a:p>
          <a:p>
            <a:endParaRPr lang="en-US" smtClean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l="864" t="8589" r="54619" b="68098"/>
          <a:stretch>
            <a:fillRect/>
          </a:stretch>
        </p:blipFill>
        <p:spPr>
          <a:xfrm>
            <a:off x="-346075" y="3048000"/>
            <a:ext cx="10604500" cy="3124200"/>
          </a:xfrm>
        </p:spPr>
      </p:pic>
      <p:pic>
        <p:nvPicPr>
          <p:cNvPr id="16387" name="Picture 4"/>
          <p:cNvPicPr>
            <a:picLocks noChangeAspect="1" noChangeArrowheads="1"/>
          </p:cNvPicPr>
          <p:nvPr/>
        </p:nvPicPr>
        <p:blipFill>
          <a:blip r:embed="rId3"/>
          <a:srcRect t="23006" r="65144" b="55827"/>
          <a:stretch>
            <a:fillRect/>
          </a:stretch>
        </p:blipFill>
        <p:spPr bwMode="auto">
          <a:xfrm>
            <a:off x="-381000" y="3175"/>
            <a:ext cx="8153400" cy="281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25963"/>
          </a:xfrm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studenti</a:t>
            </a:r>
            <a:r>
              <a:rPr lang="en-US" dirty="0"/>
              <a:t> </a:t>
            </a:r>
            <a:r>
              <a:rPr lang="en-US" dirty="0" err="1"/>
              <a:t>su</a:t>
            </a:r>
            <a:r>
              <a:rPr lang="en-US" dirty="0"/>
              <a:t> </a:t>
            </a:r>
            <a:r>
              <a:rPr lang="en-US" dirty="0" err="1"/>
              <a:t>izrazili</a:t>
            </a:r>
            <a:r>
              <a:rPr lang="en-US" dirty="0"/>
              <a:t> </a:t>
            </a:r>
            <a:r>
              <a:rPr lang="en-US" dirty="0" err="1"/>
              <a:t>zadovoljstvo</a:t>
            </a:r>
            <a:r>
              <a:rPr lang="en-US" dirty="0"/>
              <a:t> </a:t>
            </a:r>
            <a:r>
              <a:rPr lang="en-US" dirty="0" err="1"/>
              <a:t>obavljenom</a:t>
            </a:r>
            <a:r>
              <a:rPr lang="en-US" dirty="0"/>
              <a:t> </a:t>
            </a:r>
            <a:r>
              <a:rPr lang="en-US" dirty="0" err="1"/>
              <a:t>praksom</a:t>
            </a:r>
            <a:r>
              <a:rPr lang="en-US" dirty="0"/>
              <a:t> i </a:t>
            </a:r>
            <a:r>
              <a:rPr lang="en-US" b="1" dirty="0" err="1"/>
              <a:t>najvišim</a:t>
            </a:r>
            <a:r>
              <a:rPr lang="en-US" b="1" dirty="0"/>
              <a:t> </a:t>
            </a:r>
            <a:r>
              <a:rPr lang="en-US" b="1" dirty="0" err="1"/>
              <a:t>ocenom</a:t>
            </a:r>
            <a:r>
              <a:rPr lang="en-US" b="1" dirty="0"/>
              <a:t> </a:t>
            </a:r>
            <a:r>
              <a:rPr lang="en-US" b="1" dirty="0" err="1"/>
              <a:t>su</a:t>
            </a:r>
            <a:r>
              <a:rPr lang="en-US" b="1" dirty="0"/>
              <a:t> </a:t>
            </a:r>
            <a:r>
              <a:rPr lang="en-US" b="1" dirty="0" err="1"/>
              <a:t>ocenili</a:t>
            </a:r>
            <a:r>
              <a:rPr lang="en-US" b="1" dirty="0"/>
              <a:t> </a:t>
            </a:r>
            <a:r>
              <a:rPr lang="en-US" b="1" dirty="0" err="1"/>
              <a:t>sposobnosti</a:t>
            </a:r>
            <a:r>
              <a:rPr lang="en-US" b="1" dirty="0"/>
              <a:t> </a:t>
            </a:r>
            <a:r>
              <a:rPr lang="en-US" b="1" dirty="0" err="1"/>
              <a:t>svog</a:t>
            </a:r>
            <a:r>
              <a:rPr lang="en-US" b="1" dirty="0"/>
              <a:t> </a:t>
            </a:r>
            <a:r>
              <a:rPr lang="en-US" b="1" dirty="0" err="1"/>
              <a:t>mentora</a:t>
            </a:r>
            <a:r>
              <a:rPr lang="en-US" dirty="0"/>
              <a:t> </a:t>
            </a:r>
            <a:r>
              <a:rPr lang="en-US" dirty="0" err="1"/>
              <a:t>kao</a:t>
            </a:r>
            <a:r>
              <a:rPr lang="en-US" dirty="0"/>
              <a:t> </a:t>
            </a:r>
            <a:r>
              <a:rPr lang="en-US" dirty="0" err="1"/>
              <a:t>osobe</a:t>
            </a:r>
            <a:r>
              <a:rPr lang="en-US" dirty="0"/>
              <a:t> </a:t>
            </a:r>
            <a:r>
              <a:rPr lang="en-US" dirty="0" err="1"/>
              <a:t>koja</a:t>
            </a:r>
            <a:r>
              <a:rPr lang="en-US" dirty="0"/>
              <a:t> je </a:t>
            </a:r>
            <a:endParaRPr lang="sr-Latn-RS" dirty="0" smtClean="0"/>
          </a:p>
          <a:p>
            <a:pPr>
              <a:defRPr/>
            </a:pPr>
            <a:r>
              <a:rPr lang="en-US" dirty="0" err="1" smtClean="0"/>
              <a:t>posvećena</a:t>
            </a:r>
            <a:r>
              <a:rPr lang="en-US" dirty="0" smtClean="0"/>
              <a:t> </a:t>
            </a:r>
            <a:r>
              <a:rPr lang="en-US" dirty="0"/>
              <a:t>i </a:t>
            </a:r>
            <a:r>
              <a:rPr lang="en-US" dirty="0" err="1"/>
              <a:t>raspoloživa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sva</a:t>
            </a:r>
            <a:r>
              <a:rPr lang="en-US" dirty="0"/>
              <a:t> </a:t>
            </a:r>
            <a:r>
              <a:rPr lang="en-US" dirty="0" err="1"/>
              <a:t>pitanja</a:t>
            </a:r>
            <a:r>
              <a:rPr lang="en-US" dirty="0" smtClean="0"/>
              <a:t>,</a:t>
            </a:r>
            <a:endParaRPr lang="sr-Latn-RS" dirty="0" smtClean="0"/>
          </a:p>
          <a:p>
            <a:pPr>
              <a:defRPr/>
            </a:pPr>
            <a:r>
              <a:rPr lang="en-US" dirty="0" smtClean="0"/>
              <a:t> </a:t>
            </a:r>
            <a:r>
              <a:rPr lang="en-US" dirty="0" err="1"/>
              <a:t>organizovana</a:t>
            </a:r>
            <a:r>
              <a:rPr lang="en-US" dirty="0"/>
              <a:t> i </a:t>
            </a:r>
            <a:r>
              <a:rPr lang="en-US" dirty="0" err="1"/>
              <a:t>kolegijalna</a:t>
            </a:r>
            <a:r>
              <a:rPr lang="en-US" dirty="0"/>
              <a:t>, </a:t>
            </a:r>
            <a:endParaRPr lang="sr-Latn-RS" dirty="0" smtClean="0"/>
          </a:p>
          <a:p>
            <a:pPr>
              <a:defRPr/>
            </a:pPr>
            <a:r>
              <a:rPr lang="en-US" dirty="0" err="1" smtClean="0"/>
              <a:t>poseduje</a:t>
            </a:r>
            <a:r>
              <a:rPr lang="en-US" dirty="0" smtClean="0"/>
              <a:t> </a:t>
            </a:r>
            <a:r>
              <a:rPr lang="en-US" dirty="0" err="1"/>
              <a:t>stručno</a:t>
            </a:r>
            <a:r>
              <a:rPr lang="en-US" dirty="0"/>
              <a:t> </a:t>
            </a:r>
            <a:r>
              <a:rPr lang="en-US" dirty="0" err="1"/>
              <a:t>znanje</a:t>
            </a:r>
            <a:r>
              <a:rPr lang="en-US" dirty="0"/>
              <a:t> </a:t>
            </a:r>
            <a:r>
              <a:rPr lang="en-US" dirty="0" err="1"/>
              <a:t>koje</a:t>
            </a:r>
            <a:r>
              <a:rPr lang="en-US" dirty="0"/>
              <a:t> </a:t>
            </a:r>
            <a:r>
              <a:rPr lang="en-US" dirty="0" err="1"/>
              <a:t>ume</a:t>
            </a:r>
            <a:r>
              <a:rPr lang="en-US" dirty="0"/>
              <a:t> da </a:t>
            </a:r>
            <a:r>
              <a:rPr lang="en-US" dirty="0" err="1"/>
              <a:t>prenese</a:t>
            </a:r>
            <a:r>
              <a:rPr lang="en-US" dirty="0"/>
              <a:t> </a:t>
            </a:r>
            <a:r>
              <a:rPr lang="en-US" dirty="0" err="1"/>
              <a:t>praktikantima</a:t>
            </a:r>
            <a:r>
              <a:rPr lang="en-US" dirty="0"/>
              <a:t> i </a:t>
            </a:r>
            <a:r>
              <a:rPr lang="en-US" dirty="0" err="1"/>
              <a:t>pruža</a:t>
            </a:r>
            <a:r>
              <a:rPr lang="en-US" dirty="0"/>
              <a:t> </a:t>
            </a:r>
            <a:r>
              <a:rPr lang="en-US" dirty="0" err="1"/>
              <a:t>neophodnu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obavljanje</a:t>
            </a:r>
            <a:r>
              <a:rPr lang="en-US" dirty="0"/>
              <a:t> </a:t>
            </a:r>
            <a:r>
              <a:rPr lang="en-US" dirty="0" err="1"/>
              <a:t>zadataka</a:t>
            </a:r>
            <a:r>
              <a:rPr lang="en-US" dirty="0"/>
              <a:t>.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 noChangeArrowheads="1"/>
          </p:cNvPicPr>
          <p:nvPr/>
        </p:nvPicPr>
        <p:blipFill>
          <a:blip r:embed="rId2"/>
          <a:srcRect l="3719" t="21165" r="59306" b="50000"/>
          <a:stretch>
            <a:fillRect/>
          </a:stretch>
        </p:blipFill>
        <p:spPr bwMode="auto">
          <a:xfrm>
            <a:off x="381000" y="1127125"/>
            <a:ext cx="8377238" cy="3671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Content Placeholder 3"/>
          <p:cNvPicPr>
            <a:picLocks noGrp="1"/>
          </p:cNvPicPr>
          <p:nvPr>
            <p:ph idx="1"/>
          </p:nvPr>
        </p:nvPicPr>
        <p:blipFill>
          <a:blip r:embed="rId2"/>
          <a:srcRect t="9460" r="48062" b="15643"/>
          <a:stretch>
            <a:fillRect/>
          </a:stretch>
        </p:blipFill>
        <p:spPr>
          <a:xfrm>
            <a:off x="1782763" y="1600200"/>
            <a:ext cx="5578475" cy="4525963"/>
          </a:xfrm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3"/>
          <p:cNvPicPr>
            <a:picLocks noChangeAspect="1" noChangeArrowheads="1"/>
          </p:cNvPicPr>
          <p:nvPr/>
        </p:nvPicPr>
        <p:blipFill>
          <a:blip r:embed="rId2"/>
          <a:srcRect t="10057" r="47198" b="39264"/>
          <a:stretch>
            <a:fillRect/>
          </a:stretch>
        </p:blipFill>
        <p:spPr bwMode="auto">
          <a:xfrm>
            <a:off x="1776413" y="1920875"/>
            <a:ext cx="5591175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11362"/>
          </a:xfrm>
        </p:spPr>
        <p:txBody>
          <a:bodyPr/>
          <a:lstStyle/>
          <a:p>
            <a:r>
              <a:rPr lang="en-US" i="1" smtClean="0"/>
              <a:t>"Grčke kompanije </a:t>
            </a:r>
            <a:br>
              <a:rPr lang="en-US" i="1" smtClean="0"/>
            </a:br>
            <a:r>
              <a:rPr lang="en-US" i="1" smtClean="0"/>
              <a:t>uz studente u Srbiji"</a:t>
            </a:r>
            <a:r>
              <a:rPr lang="en-US" smtClean="0"/>
              <a:t/>
            </a:r>
            <a:br>
              <a:rPr lang="en-US" smtClean="0"/>
            </a:br>
            <a:endParaRPr lang="en-US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381000" y="1752600"/>
          <a:ext cx="8153400" cy="44406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153400"/>
              </a:tblGrid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Alpha </a:t>
                      </a:r>
                      <a:r>
                        <a:rPr lang="en-US" sz="2400" dirty="0" smtClean="0">
                          <a:effectLst/>
                        </a:rPr>
                        <a:t>bank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err="1" smtClean="0">
                          <a:effectLst/>
                        </a:rPr>
                        <a:t>Eurobank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err="1">
                          <a:effectLst/>
                        </a:rPr>
                        <a:t>Vojvodjanska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err="1" smtClean="0">
                          <a:effectLst/>
                        </a:rPr>
                        <a:t>banka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Excelsior </a:t>
                      </a:r>
                      <a:r>
                        <a:rPr lang="en-US" sz="2400" dirty="0" smtClean="0">
                          <a:effectLst/>
                        </a:rPr>
                        <a:t>hotel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err="1">
                          <a:effectLst/>
                        </a:rPr>
                        <a:t>Metropol</a:t>
                      </a:r>
                      <a:r>
                        <a:rPr lang="en-US" sz="2400" dirty="0">
                          <a:effectLst/>
                        </a:rPr>
                        <a:t> </a:t>
                      </a:r>
                      <a:r>
                        <a:rPr lang="en-US" sz="2400" dirty="0" smtClean="0">
                          <a:effectLst/>
                        </a:rPr>
                        <a:t>hotel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AXA </a:t>
                      </a:r>
                      <a:r>
                        <a:rPr lang="en-US" sz="2400" dirty="0" err="1" smtClean="0">
                          <a:effectLst/>
                        </a:rPr>
                        <a:t>Osiguranje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 err="1" smtClean="0">
                          <a:effectLst/>
                        </a:rPr>
                        <a:t>Eurofast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Mellon </a:t>
                      </a:r>
                      <a:r>
                        <a:rPr lang="en-US" sz="2400" dirty="0" smtClean="0">
                          <a:effectLst/>
                        </a:rPr>
                        <a:t>Serbia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  <a:tr h="493410">
                <a:tc>
                  <a:txBody>
                    <a:bodyPr/>
                    <a:lstStyle/>
                    <a:p>
                      <a:pPr marL="0" marR="0" lv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en-US" sz="2400" dirty="0">
                          <a:effectLst/>
                        </a:rPr>
                        <a:t>V+O </a:t>
                      </a:r>
                      <a:r>
                        <a:rPr lang="en-US" sz="2400" dirty="0" smtClean="0">
                          <a:effectLst/>
                        </a:rPr>
                        <a:t>Communication</a:t>
                      </a:r>
                      <a:endParaRPr lang="en-US" sz="2400" dirty="0">
                        <a:effectLst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inicijativa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Helensko</a:t>
            </a:r>
            <a:r>
              <a:rPr lang="en-US" dirty="0"/>
              <a:t> </a:t>
            </a:r>
            <a:r>
              <a:rPr lang="en-US" dirty="0" err="1"/>
              <a:t>privredno</a:t>
            </a:r>
            <a:r>
              <a:rPr lang="en-US" dirty="0"/>
              <a:t> </a:t>
            </a:r>
            <a:r>
              <a:rPr lang="en-US" dirty="0" err="1"/>
              <a:t>udruženje</a:t>
            </a:r>
            <a:r>
              <a:rPr lang="en-US" dirty="0"/>
              <a:t> </a:t>
            </a:r>
            <a:r>
              <a:rPr lang="en-US" dirty="0" err="1"/>
              <a:t>Srbije</a:t>
            </a:r>
            <a:r>
              <a:rPr lang="en-US" dirty="0"/>
              <a:t>, u </a:t>
            </a:r>
            <a:r>
              <a:rPr lang="en-US" dirty="0" err="1"/>
              <a:t>saradnji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en-US" dirty="0" err="1"/>
              <a:t>Ambasadom</a:t>
            </a:r>
            <a:r>
              <a:rPr lang="en-US" dirty="0"/>
              <a:t> </a:t>
            </a:r>
            <a:r>
              <a:rPr lang="en-US" dirty="0" err="1"/>
              <a:t>Grčke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 i </a:t>
            </a:r>
            <a:r>
              <a:rPr lang="en-US" dirty="0" err="1"/>
              <a:t>uz</a:t>
            </a:r>
            <a:r>
              <a:rPr lang="en-US" dirty="0"/>
              <a:t> </a:t>
            </a:r>
            <a:r>
              <a:rPr lang="en-US" dirty="0" err="1"/>
              <a:t>podršku</a:t>
            </a:r>
            <a:r>
              <a:rPr lang="en-US" dirty="0"/>
              <a:t> </a:t>
            </a:r>
            <a:r>
              <a:rPr lang="en-US" dirty="0" err="1"/>
              <a:t>Univerziteta</a:t>
            </a:r>
            <a:r>
              <a:rPr lang="en-US" dirty="0"/>
              <a:t> u </a:t>
            </a:r>
            <a:r>
              <a:rPr lang="en-US" dirty="0" err="1"/>
              <a:t>Beogradu</a:t>
            </a:r>
            <a:r>
              <a:rPr lang="en-US" dirty="0"/>
              <a:t> </a:t>
            </a:r>
            <a:r>
              <a:rPr lang="en-US" dirty="0" err="1"/>
              <a:t>organizovalo</a:t>
            </a:r>
            <a:r>
              <a:rPr lang="en-US" dirty="0"/>
              <a:t> je </a:t>
            </a:r>
            <a:r>
              <a:rPr lang="en-US" dirty="0" err="1"/>
              <a:t>tromesečnu</a:t>
            </a:r>
            <a:r>
              <a:rPr lang="en-US" dirty="0"/>
              <a:t> </a:t>
            </a:r>
            <a:r>
              <a:rPr lang="en-US" dirty="0" err="1"/>
              <a:t>praksu</a:t>
            </a:r>
            <a:r>
              <a:rPr lang="en-US" dirty="0"/>
              <a:t> </a:t>
            </a:r>
            <a:r>
              <a:rPr lang="en-US" dirty="0" err="1"/>
              <a:t>za</a:t>
            </a:r>
            <a:r>
              <a:rPr lang="en-US" dirty="0"/>
              <a:t> </a:t>
            </a:r>
            <a:r>
              <a:rPr lang="en-US" dirty="0" err="1"/>
              <a:t>studenate</a:t>
            </a:r>
            <a:r>
              <a:rPr lang="en-US" dirty="0"/>
              <a:t> u </a:t>
            </a:r>
            <a:r>
              <a:rPr lang="en-US" dirty="0" err="1"/>
              <a:t>kompanijama-članicama</a:t>
            </a:r>
            <a:r>
              <a:rPr lang="en-US" dirty="0"/>
              <a:t> </a:t>
            </a:r>
            <a:r>
              <a:rPr lang="en-US" dirty="0" err="1"/>
              <a:t>Udruženja</a:t>
            </a:r>
            <a:r>
              <a:rPr lang="en-US" dirty="0"/>
              <a:t> u </a:t>
            </a:r>
            <a:r>
              <a:rPr lang="en-US" dirty="0" err="1"/>
              <a:t>periodu</a:t>
            </a:r>
            <a:r>
              <a:rPr lang="en-US" dirty="0"/>
              <a:t> od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marta</a:t>
            </a:r>
            <a:r>
              <a:rPr lang="en-US" dirty="0"/>
              <a:t> do </a:t>
            </a:r>
            <a:r>
              <a:rPr lang="en-US" dirty="0" err="1"/>
              <a:t>kraja</a:t>
            </a:r>
            <a:r>
              <a:rPr lang="en-US" dirty="0"/>
              <a:t> </a:t>
            </a:r>
            <a:r>
              <a:rPr lang="en-US" dirty="0" err="1"/>
              <a:t>juna</a:t>
            </a:r>
            <a:r>
              <a:rPr lang="en-US" dirty="0"/>
              <a:t> </a:t>
            </a:r>
            <a:r>
              <a:rPr lang="en-US" dirty="0" err="1"/>
              <a:t>meseca</a:t>
            </a:r>
            <a:r>
              <a:rPr lang="en-US" dirty="0"/>
              <a:t> 2015.</a:t>
            </a:r>
          </a:p>
          <a:p>
            <a:pPr marL="0" indent="0">
              <a:buFontTx/>
              <a:buNone/>
              <a:defRPr/>
            </a:pP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900113" y="274638"/>
            <a:ext cx="7786687" cy="1143000"/>
          </a:xfrm>
        </p:spPr>
        <p:txBody>
          <a:bodyPr/>
          <a:lstStyle/>
          <a:p>
            <a:r>
              <a:rPr lang="en-US" sz="1800" smtClean="0"/>
              <a:t>5.marta 2015.godine </a:t>
            </a:r>
            <a:r>
              <a:rPr lang="en-US" sz="1800" u="sng" smtClean="0">
                <a:hlinkClick r:id="rId2"/>
              </a:rPr>
              <a:t>Centar za razvoj karijere Univerziteta u Beogradu</a:t>
            </a:r>
            <a:r>
              <a:rPr lang="en-US" sz="1800" smtClean="0"/>
              <a:t> u saradnji sa Helenskim privrednim udruženjem Srbije održao skup na temu: „Sticanje radnog iskustva – preduslov za dobro pozicioniranje na tržištu rada“.</a:t>
            </a:r>
          </a:p>
        </p:txBody>
      </p:sp>
      <p:pic>
        <p:nvPicPr>
          <p:cNvPr id="5123" name="Picture 3" descr="sli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600200"/>
            <a:ext cx="87249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smtClean="0"/>
              <a:t>Pozicije za praksu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2051050" y="981075"/>
          <a:ext cx="5431155" cy="5375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431155"/>
              </a:tblGrid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Claims Department Junior Associate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Trainee in the Risk Management Division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Trainee in the Risk Management Division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Trainee in the Human Resources Division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Marketing Officer Banking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Complient Officer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Legal trainee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Accounting trainee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Administrative Assistant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Front Office Assistant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Administrativni radnik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PR Intern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Credit Risk Management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Risk Management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Finance Department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Credit Risk Management</a:t>
                      </a:r>
                      <a:endParaRPr lang="en-US" sz="18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Legal affairs</a:t>
                      </a:r>
                      <a:endParaRPr lang="en-US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</a:tbl>
          </a:graphicData>
        </a:graphic>
      </p:graphicFrame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Po sprovedeoj selekciji u kompanijama, primljeno je na praksu ukupno 17 studenata 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1828800" y="228600"/>
          <a:ext cx="5431156" cy="60729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15578"/>
                <a:gridCol w="2715578"/>
              </a:tblGrid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smtClean="0">
                          <a:effectLst/>
                        </a:rPr>
                        <a:t>Student</a:t>
                      </a:r>
                      <a:r>
                        <a:rPr lang="sr-Latn-RS" sz="2000" dirty="0" smtClean="0">
                          <a:effectLst/>
                        </a:rPr>
                        <a:t>s 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Stefan Nestorovic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Law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Jelena Stankovic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Aleksandar Dmitric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Aleksandra </a:t>
                      </a:r>
                      <a:r>
                        <a:rPr lang="en-US" sz="2000" dirty="0" err="1">
                          <a:effectLst/>
                        </a:rPr>
                        <a:t>Stevovic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Philology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Nikola Milosevic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Marko Savkovic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Jovan Sofic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Law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Gordana Trivanovic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Miodrag Sekulic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Organizational Sciences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Ksenija Jankovic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Philology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Nadezda Jovicic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Dragana Bozovic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Political Sciences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Aleksandra Ivancevic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Vuk Vukadinovic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Dusica Djurdjic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Economy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Jelena Kurdulija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Faculty of Law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  <a:tr h="251442"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Danijela Stojanovic</a:t>
                      </a:r>
                      <a:endParaRPr lang="en-US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ts val="1465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Faculty of Law</a:t>
                      </a:r>
                      <a:endParaRPr lang="en-US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2861" marR="62861" marT="62861" marB="62861" anchor="b"/>
                </a:tc>
              </a:tr>
            </a:tbl>
          </a:graphicData>
        </a:graphic>
      </p:graphicFrame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Evaluacija*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en-US" b="1" dirty="0"/>
              <a:t>90,9% </a:t>
            </a:r>
            <a:r>
              <a:rPr lang="en-US" b="1" dirty="0" err="1" smtClean="0"/>
              <a:t>mentora</a:t>
            </a:r>
            <a:r>
              <a:rPr lang="en-US" b="1" dirty="0" smtClean="0"/>
              <a:t> </a:t>
            </a:r>
            <a:r>
              <a:rPr lang="en-US" b="1" dirty="0" err="1" smtClean="0"/>
              <a:t>smatra</a:t>
            </a:r>
            <a:r>
              <a:rPr lang="en-US" b="1" dirty="0" smtClean="0"/>
              <a:t> </a:t>
            </a:r>
            <a:r>
              <a:rPr lang="en-US" b="1" dirty="0"/>
              <a:t>da je </a:t>
            </a:r>
            <a:r>
              <a:rPr lang="en-US" b="1" dirty="0" err="1"/>
              <a:t>praktikant</a:t>
            </a:r>
            <a:r>
              <a:rPr lang="en-US" b="1" dirty="0"/>
              <a:t> </a:t>
            </a:r>
            <a:r>
              <a:rPr lang="en-US" b="1" dirty="0" err="1"/>
              <a:t>imao</a:t>
            </a:r>
            <a:r>
              <a:rPr lang="en-US" b="1" dirty="0"/>
              <a:t> </a:t>
            </a:r>
            <a:r>
              <a:rPr lang="en-US" b="1" dirty="0" err="1"/>
              <a:t>pozitivan</a:t>
            </a:r>
            <a:r>
              <a:rPr lang="en-US" b="1" dirty="0"/>
              <a:t> </a:t>
            </a:r>
            <a:r>
              <a:rPr lang="en-US" b="1" dirty="0" err="1"/>
              <a:t>stav</a:t>
            </a:r>
            <a:r>
              <a:rPr lang="en-US" b="1" dirty="0"/>
              <a:t> </a:t>
            </a:r>
            <a:r>
              <a:rPr lang="en-US" b="1" dirty="0" err="1"/>
              <a:t>prema</a:t>
            </a:r>
            <a:r>
              <a:rPr lang="en-US" b="1" dirty="0"/>
              <a:t> </a:t>
            </a:r>
            <a:r>
              <a:rPr lang="en-US" b="1" dirty="0" err="1"/>
              <a:t>praksi</a:t>
            </a:r>
            <a:r>
              <a:rPr lang="en-US" b="1" dirty="0"/>
              <a:t>, da je bio </a:t>
            </a:r>
            <a:r>
              <a:rPr lang="en-US" b="1" dirty="0" err="1"/>
              <a:t>odgovoran</a:t>
            </a:r>
            <a:r>
              <a:rPr lang="en-US" b="1" dirty="0"/>
              <a:t>, da je radio </a:t>
            </a:r>
            <a:r>
              <a:rPr lang="en-US" b="1" dirty="0" err="1"/>
              <a:t>sa</a:t>
            </a:r>
            <a:r>
              <a:rPr lang="en-US" b="1" dirty="0"/>
              <a:t> </a:t>
            </a:r>
            <a:r>
              <a:rPr lang="en-US" b="1" dirty="0" err="1"/>
              <a:t>entuzijazmom</a:t>
            </a:r>
            <a:r>
              <a:rPr lang="en-US" b="1" dirty="0"/>
              <a:t> i da je </a:t>
            </a:r>
            <a:r>
              <a:rPr lang="en-US" b="1" dirty="0" err="1"/>
              <a:t>ispoljavao</a:t>
            </a:r>
            <a:r>
              <a:rPr lang="en-US" b="1" dirty="0"/>
              <a:t> </a:t>
            </a:r>
            <a:r>
              <a:rPr lang="en-US" b="1" dirty="0" err="1"/>
              <a:t>posvećenost</a:t>
            </a:r>
            <a:r>
              <a:rPr lang="en-US" b="1" dirty="0"/>
              <a:t> i </a:t>
            </a:r>
            <a:r>
              <a:rPr lang="en-US" b="1" dirty="0" err="1"/>
              <a:t>efikasnost</a:t>
            </a:r>
            <a:r>
              <a:rPr lang="en-US" b="1" dirty="0"/>
              <a:t> u </a:t>
            </a:r>
            <a:r>
              <a:rPr lang="en-US" b="1" dirty="0" err="1"/>
              <a:t>obavljanju</a:t>
            </a:r>
            <a:r>
              <a:rPr lang="en-US" b="1" dirty="0"/>
              <a:t> </a:t>
            </a:r>
            <a:r>
              <a:rPr lang="en-US" b="1" dirty="0" err="1"/>
              <a:t>posla</a:t>
            </a:r>
            <a:r>
              <a:rPr lang="en-US" dirty="0" smtClean="0"/>
              <a:t>.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* </a:t>
            </a:r>
            <a:r>
              <a:rPr lang="en-US" dirty="0" smtClean="0"/>
              <a:t>11 </a:t>
            </a:r>
            <a:r>
              <a:rPr lang="en-US" dirty="0" err="1" smtClean="0"/>
              <a:t>mentora</a:t>
            </a:r>
            <a:r>
              <a:rPr lang="en-US" dirty="0" smtClean="0"/>
              <a:t> </a:t>
            </a:r>
            <a:r>
              <a:rPr lang="en-US" dirty="0" err="1" smtClean="0"/>
              <a:t>iz</a:t>
            </a:r>
            <a:r>
              <a:rPr lang="en-US" dirty="0" smtClean="0"/>
              <a:t> 6 </a:t>
            </a:r>
            <a:r>
              <a:rPr lang="en-US" dirty="0" err="1" smtClean="0"/>
              <a:t>kompanija</a:t>
            </a:r>
            <a:r>
              <a:rPr lang="en-US" dirty="0" smtClean="0"/>
              <a:t> u</a:t>
            </a:r>
            <a:r>
              <a:rPr lang="sr-Latn-RS" dirty="0" smtClean="0"/>
              <a:t>čestvovalo  </a:t>
            </a:r>
          </a:p>
          <a:p>
            <a:pPr marL="0" indent="0">
              <a:buFontTx/>
              <a:buNone/>
              <a:defRPr/>
            </a:pPr>
            <a:r>
              <a:rPr lang="sr-Latn-RS" dirty="0" smtClean="0"/>
              <a:t>(64,7% od ukupnog broja mentora) u evaluaciji Centra za razvoj karijere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2"/>
          <a:srcRect l="1898" t="20551" r="56517" b="51842"/>
          <a:stretch>
            <a:fillRect/>
          </a:stretch>
        </p:blipFill>
        <p:spPr bwMode="auto">
          <a:xfrm>
            <a:off x="-228600" y="1219200"/>
            <a:ext cx="9748838" cy="363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r-Latn-CS" dirty="0"/>
              <a:t>www.razvojkarijere.bg.ac.rs</a:t>
            </a:r>
            <a:endParaRPr lang="en-US" dirty="0"/>
          </a:p>
        </p:txBody>
      </p:sp>
    </p:spTree>
  </p:cSld>
  <p:clrMapOvr>
    <a:masterClrMapping/>
  </p:clrMapOvr>
  <p:transition spd="slow" advTm="6000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1581</TotalTime>
  <Words>483</Words>
  <Application>Microsoft Office PowerPoint</Application>
  <PresentationFormat>On-screen Show (4:3)</PresentationFormat>
  <Paragraphs>103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+mj-lt</vt:lpstr>
      <vt:lpstr>Times New Roman</vt:lpstr>
      <vt:lpstr>Default Design</vt:lpstr>
      <vt:lpstr>Slide 1</vt:lpstr>
      <vt:lpstr>"Grčke kompanije  uz studente u Srbiji" </vt:lpstr>
      <vt:lpstr>inicijativa</vt:lpstr>
      <vt:lpstr>5.marta 2015.godine Centar za razvoj karijere Univerziteta u Beogradu u saradnji sa Helenskim privrednim udruženjem Srbije održao skup na temu: „Sticanje radnog iskustva – preduslov za dobro pozicioniranje na tržištu rada“.</vt:lpstr>
      <vt:lpstr>Pozicije za praksu</vt:lpstr>
      <vt:lpstr>Slide 6</vt:lpstr>
      <vt:lpstr>Slide 7</vt:lpstr>
      <vt:lpstr>Evaluacija*</vt:lpstr>
      <vt:lpstr>Slide 9</vt:lpstr>
      <vt:lpstr>Slide 10</vt:lpstr>
      <vt:lpstr>Slide 11</vt:lpstr>
      <vt:lpstr>Slide 12</vt:lpstr>
      <vt:lpstr>Slide 13</vt:lpstr>
      <vt:lpstr>Evaluacija - studentska</vt:lpstr>
      <vt:lpstr>Slide 15</vt:lpstr>
      <vt:lpstr>Slide 16</vt:lpstr>
      <vt:lpstr>Slide 17</vt:lpstr>
      <vt:lpstr>Slide 18</vt:lpstr>
      <vt:lpstr>Slide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Центар за развој каријере  и саветовање студената  Универзитет у Београду</dc:title>
  <dc:creator>Korisnik</dc:creator>
  <cp:lastModifiedBy>admin</cp:lastModifiedBy>
  <cp:revision>63</cp:revision>
  <dcterms:created xsi:type="dcterms:W3CDTF">2010-09-13T11:10:25Z</dcterms:created>
  <dcterms:modified xsi:type="dcterms:W3CDTF">2016-02-04T08:45:04Z</dcterms:modified>
</cp:coreProperties>
</file>