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-54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799D4-0472-4303-9644-33154151D9AB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2C35B-42ED-4657-ADCB-EA68F4475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533274"/>
            <a:ext cx="10363200" cy="1470025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accent1">
                    <a:lumMod val="75000"/>
                  </a:schemeClr>
                </a:solidFill>
              </a:rPr>
              <a:t>AKADEMSKO ČITANJE</a:t>
            </a:r>
            <a:endParaRPr lang="en-US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92826390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0" y="2018956"/>
            <a:ext cx="5852160" cy="41745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1480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STRATEGIJE ČITANJA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228832" cy="5020055"/>
          </a:xfrm>
        </p:spPr>
        <p:txBody>
          <a:bodyPr>
            <a:noAutofit/>
          </a:bodyPr>
          <a:lstStyle/>
          <a:p>
            <a:r>
              <a:rPr lang="en-US" sz="4400" b="1" u="sng" dirty="0" err="1" smtClean="0"/>
              <a:t>Svrha</a:t>
            </a:r>
            <a:r>
              <a:rPr lang="en-US" sz="4400" dirty="0" smtClean="0"/>
              <a:t> </a:t>
            </a:r>
            <a:r>
              <a:rPr lang="en-US" sz="4400" dirty="0" err="1" smtClean="0"/>
              <a:t>akademskog</a:t>
            </a:r>
            <a:r>
              <a:rPr lang="en-US" sz="4400" dirty="0" smtClean="0"/>
              <a:t> </a:t>
            </a:r>
            <a:r>
              <a:rPr lang="en-US" sz="4400" dirty="0" err="1" smtClean="0"/>
              <a:t>čitanja</a:t>
            </a:r>
            <a:r>
              <a:rPr lang="en-US" sz="4400" dirty="0" smtClean="0"/>
              <a:t> </a:t>
            </a:r>
            <a:r>
              <a:rPr lang="en-US" sz="4400" dirty="0" err="1" smtClean="0"/>
              <a:t>mo</a:t>
            </a:r>
            <a:r>
              <a:rPr lang="sr-Latn-RS" sz="4400" dirty="0" smtClean="0"/>
              <a:t>ž</a:t>
            </a:r>
            <a:r>
              <a:rPr lang="en-US" sz="4400" dirty="0" smtClean="0"/>
              <a:t>e </a:t>
            </a:r>
            <a:r>
              <a:rPr lang="en-US" sz="4400" dirty="0" err="1" smtClean="0"/>
              <a:t>biti</a:t>
            </a:r>
            <a:r>
              <a:rPr lang="en-US" sz="4400" dirty="0" smtClean="0"/>
              <a:t>:</a:t>
            </a:r>
            <a:endParaRPr lang="sr-Latn-RS" sz="4400" dirty="0" smtClean="0"/>
          </a:p>
          <a:p>
            <a:pPr algn="ctr"/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sakupljanje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informacija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esej</a:t>
            </a:r>
            <a:endParaRPr lang="sr-Latn-RS" sz="4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400" dirty="0" smtClean="0"/>
              <a:t> (</a:t>
            </a:r>
            <a:r>
              <a:rPr lang="en-US" sz="4400" dirty="0" err="1" smtClean="0"/>
              <a:t>npr</a:t>
            </a:r>
            <a:r>
              <a:rPr lang="en-US" sz="4400" dirty="0" smtClean="0"/>
              <a:t>. </a:t>
            </a:r>
            <a:r>
              <a:rPr lang="en-US" sz="4400" dirty="0" err="1" smtClean="0"/>
              <a:t>seminarski</a:t>
            </a:r>
            <a:r>
              <a:rPr lang="en-US" sz="4400" dirty="0" smtClean="0"/>
              <a:t> </a:t>
            </a:r>
            <a:r>
              <a:rPr lang="en-US" sz="4400" dirty="0" err="1" smtClean="0"/>
              <a:t>ili</a:t>
            </a:r>
            <a:r>
              <a:rPr lang="en-US" sz="4400" dirty="0" smtClean="0"/>
              <a:t> </a:t>
            </a:r>
            <a:r>
              <a:rPr lang="en-US" sz="4400" dirty="0" err="1" smtClean="0"/>
              <a:t>diplomski</a:t>
            </a:r>
            <a:r>
              <a:rPr lang="en-US" sz="4400" dirty="0" smtClean="0"/>
              <a:t> rad),</a:t>
            </a:r>
          </a:p>
          <a:p>
            <a:pPr algn="ctr"/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učenje</a:t>
            </a:r>
            <a:r>
              <a:rPr lang="en-US" sz="4400" dirty="0" smtClean="0"/>
              <a:t> o </a:t>
            </a:r>
            <a:r>
              <a:rPr lang="en-US" sz="4400" dirty="0" err="1" smtClean="0"/>
              <a:t>odre</a:t>
            </a:r>
            <a:r>
              <a:rPr lang="sr-Latn-RS" sz="4400" dirty="0" smtClean="0"/>
              <a:t>đ</a:t>
            </a:r>
            <a:r>
              <a:rPr lang="en-US" sz="4400" dirty="0" err="1" smtClean="0"/>
              <a:t>enoj</a:t>
            </a:r>
            <a:r>
              <a:rPr lang="en-US" sz="4400" dirty="0" smtClean="0"/>
              <a:t> </a:t>
            </a:r>
            <a:r>
              <a:rPr lang="en-US" sz="4400" dirty="0" err="1" smtClean="0"/>
              <a:t>temi</a:t>
            </a:r>
            <a:r>
              <a:rPr lang="en-US" sz="4400" dirty="0" smtClean="0"/>
              <a:t> </a:t>
            </a:r>
            <a:r>
              <a:rPr lang="en-US" sz="4400" dirty="0" err="1" smtClean="0"/>
              <a:t>ili</a:t>
            </a:r>
            <a:r>
              <a:rPr lang="en-US" sz="4400" dirty="0" smtClean="0"/>
              <a:t> </a:t>
            </a:r>
            <a:r>
              <a:rPr lang="en-US" sz="4400" dirty="0" err="1" smtClean="0"/>
              <a:t>razumevanje</a:t>
            </a:r>
            <a:r>
              <a:rPr lang="en-US" sz="4400" dirty="0" smtClean="0"/>
              <a:t> </a:t>
            </a:r>
            <a:r>
              <a:rPr lang="en-US" sz="4400" dirty="0" err="1" smtClean="0"/>
              <a:t>odre</a:t>
            </a:r>
            <a:r>
              <a:rPr lang="sr-Latn-RS" sz="4400" dirty="0" smtClean="0"/>
              <a:t>đ</a:t>
            </a:r>
            <a:r>
              <a:rPr lang="en-US" sz="4400" dirty="0" err="1" smtClean="0"/>
              <a:t>ene</a:t>
            </a:r>
            <a:r>
              <a:rPr lang="en-US" sz="4400" dirty="0" smtClean="0"/>
              <a:t> </a:t>
            </a:r>
            <a:r>
              <a:rPr lang="en-US" sz="4400" dirty="0" err="1" smtClean="0"/>
              <a:t>teorije</a:t>
            </a:r>
            <a:r>
              <a:rPr lang="en-US" sz="4400" dirty="0" smtClean="0"/>
              <a:t> </a:t>
            </a:r>
            <a:r>
              <a:rPr lang="en-US" sz="4400" dirty="0" err="1" smtClean="0"/>
              <a:t>ili</a:t>
            </a:r>
            <a:endParaRPr lang="en-US" sz="4400" dirty="0" smtClean="0"/>
          </a:p>
          <a:p>
            <a:pPr algn="ctr"/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priprema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ispit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03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err="1" smtClean="0"/>
              <a:t>Osnovne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strategije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čitanja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su</a:t>
            </a:r>
            <a:r>
              <a:rPr lang="en-US" sz="5400" b="1" dirty="0" smtClean="0"/>
              <a:t>: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a) </a:t>
            </a: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</a:rPr>
              <a:t>skeniranje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endParaRPr lang="sr-Latn-RS" sz="5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</a:rPr>
              <a:t>letimični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</a:rPr>
              <a:t>pregled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endParaRPr lang="sr-Latn-RS" sz="5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c) </a:t>
            </a: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</a:rPr>
              <a:t>identifikovanje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</a:rPr>
              <a:t>ključnih</a:t>
            </a:r>
            <a:r>
              <a:rPr lang="sr-Latn-RS" sz="5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</a:rPr>
              <a:t>rečenica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endParaRPr lang="sr-Latn-RS" sz="5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d) </a:t>
            </a: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</a:rPr>
              <a:t>detaljno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</a:rPr>
              <a:t>čitanje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748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a) </a:t>
            </a:r>
            <a:r>
              <a:rPr lang="sr-Latn-RS" sz="4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S</a:t>
            </a:r>
            <a:r>
              <a:rPr lang="en-US" sz="48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keniranje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547" y="1552074"/>
            <a:ext cx="10764253" cy="4624889"/>
          </a:xfrm>
        </p:spPr>
        <p:txBody>
          <a:bodyPr>
            <a:noAutofit/>
          </a:bodyPr>
          <a:lstStyle/>
          <a:p>
            <a:pPr algn="ctr"/>
            <a:r>
              <a:rPr lang="sr-Latn-RS" sz="4000" dirty="0" smtClean="0"/>
              <a:t>K</a:t>
            </a:r>
            <a:r>
              <a:rPr lang="en-US" sz="4000" dirty="0" err="1" smtClean="0"/>
              <a:t>oristi</a:t>
            </a:r>
            <a:r>
              <a:rPr lang="sr-Latn-RS" sz="4000" dirty="0" smtClean="0"/>
              <a:t> se</a:t>
            </a:r>
            <a:r>
              <a:rPr lang="en-US" sz="4000" dirty="0" smtClean="0"/>
              <a:t> </a:t>
            </a:r>
            <a:r>
              <a:rPr lang="en-US" sz="4000" dirty="0" err="1" smtClean="0"/>
              <a:t>za</a:t>
            </a:r>
            <a:r>
              <a:rPr lang="en-US" sz="4000" dirty="0" smtClean="0"/>
              <a:t> </a:t>
            </a:r>
            <a:r>
              <a:rPr lang="en-US" sz="4000" dirty="0" err="1" smtClean="0"/>
              <a:t>čitanje</a:t>
            </a:r>
            <a:r>
              <a:rPr lang="en-US" sz="4000" dirty="0" smtClean="0"/>
              <a:t> </a:t>
            </a:r>
            <a:r>
              <a:rPr lang="en-US" sz="4000" dirty="0" err="1" smtClean="0"/>
              <a:t>tekstova</a:t>
            </a:r>
            <a:r>
              <a:rPr lang="en-US" sz="4000" dirty="0" smtClean="0"/>
              <a:t> </a:t>
            </a:r>
            <a:r>
              <a:rPr lang="en-US" sz="4000" dirty="0" err="1" smtClean="0"/>
              <a:t>kao</a:t>
            </a:r>
            <a:r>
              <a:rPr lang="en-US" sz="4000" dirty="0" smtClean="0"/>
              <a:t> </a:t>
            </a:r>
            <a:r>
              <a:rPr lang="en-US" sz="4000" dirty="0" err="1" smtClean="0"/>
              <a:t>što</a:t>
            </a:r>
            <a:r>
              <a:rPr lang="en-US" sz="4000" dirty="0" smtClean="0"/>
              <a:t> </a:t>
            </a:r>
            <a:r>
              <a:rPr lang="en-US" sz="4000" dirty="0" err="1" smtClean="0"/>
              <a:t>su</a:t>
            </a:r>
            <a:r>
              <a:rPr lang="en-US" sz="4000" dirty="0" smtClean="0"/>
              <a:t> </a:t>
            </a:r>
            <a:r>
              <a:rPr lang="en-US" sz="4000" i="1" dirty="0" err="1" smtClean="0">
                <a:solidFill>
                  <a:schemeClr val="accent1">
                    <a:lumMod val="50000"/>
                  </a:schemeClr>
                </a:solidFill>
              </a:rPr>
              <a:t>telefonski</a:t>
            </a:r>
            <a:r>
              <a:rPr lang="en-US" sz="4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i="1" dirty="0" err="1" smtClean="0">
                <a:solidFill>
                  <a:schemeClr val="accent1">
                    <a:lumMod val="50000"/>
                  </a:schemeClr>
                </a:solidFill>
              </a:rPr>
              <a:t>imenici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ili</a:t>
            </a:r>
            <a:r>
              <a:rPr lang="sr-Latn-RS" sz="4000" i="1" dirty="0"/>
              <a:t> </a:t>
            </a:r>
            <a:r>
              <a:rPr lang="en-US" sz="4000" i="1" dirty="0" err="1" smtClean="0">
                <a:solidFill>
                  <a:schemeClr val="accent1">
                    <a:lumMod val="50000"/>
                  </a:schemeClr>
                </a:solidFill>
              </a:rPr>
              <a:t>televizijski</a:t>
            </a:r>
            <a:r>
              <a:rPr lang="en-US" sz="4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i="1" dirty="0" err="1" smtClean="0">
                <a:solidFill>
                  <a:schemeClr val="accent1">
                    <a:lumMod val="50000"/>
                  </a:schemeClr>
                </a:solidFill>
              </a:rPr>
              <a:t>vodiči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sr-Latn-RS" sz="4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</a:rPr>
              <a:t>Oči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 se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</a:rPr>
              <a:t>kreću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</a:rPr>
              <a:t>veom</a:t>
            </a:r>
            <a:r>
              <a:rPr lang="sr-Cyrl-RS" sz="4000" b="1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</a:rPr>
              <a:t>brzo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</a:rPr>
              <a:t>preko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</a:rPr>
              <a:t>tekst</a:t>
            </a:r>
            <a:r>
              <a:rPr lang="sr-Cyrl-RS" sz="4000" b="1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en-US" sz="4000" dirty="0" err="1" smtClean="0"/>
              <a:t>sa</a:t>
            </a:r>
            <a:r>
              <a:rPr lang="en-US" sz="4000" dirty="0" smtClean="0"/>
              <a:t> </a:t>
            </a:r>
            <a:r>
              <a:rPr lang="en-US" sz="4000" dirty="0" err="1" smtClean="0"/>
              <a:t>ciljem</a:t>
            </a:r>
            <a:r>
              <a:rPr lang="en-US" sz="4000" dirty="0" smtClean="0"/>
              <a:t> </a:t>
            </a:r>
            <a:r>
              <a:rPr lang="en-US" sz="4000" dirty="0" err="1" smtClean="0"/>
              <a:t>tra</a:t>
            </a:r>
            <a:r>
              <a:rPr lang="sr-Latn-RS" sz="4000" dirty="0" smtClean="0"/>
              <a:t>ž</a:t>
            </a:r>
            <a:r>
              <a:rPr lang="en-US" sz="4000" dirty="0" err="1" smtClean="0"/>
              <a:t>enja</a:t>
            </a:r>
            <a:r>
              <a:rPr lang="en-US" sz="4000" dirty="0" smtClean="0"/>
              <a:t> </a:t>
            </a:r>
            <a:r>
              <a:rPr lang="en-US" sz="4000" dirty="0" err="1" smtClean="0"/>
              <a:t>odre</a:t>
            </a:r>
            <a:r>
              <a:rPr lang="sr-Latn-RS" sz="4000" dirty="0" smtClean="0"/>
              <a:t>đ</a:t>
            </a:r>
            <a:r>
              <a:rPr lang="en-US" sz="4000" dirty="0" err="1" smtClean="0"/>
              <a:t>ene</a:t>
            </a:r>
            <a:r>
              <a:rPr lang="sr-Latn-RS" sz="4000" dirty="0"/>
              <a:t> </a:t>
            </a:r>
            <a:r>
              <a:rPr lang="en-US" sz="4000" dirty="0" smtClean="0"/>
              <a:t>inform</a:t>
            </a:r>
            <a:r>
              <a:rPr lang="sr-Cyrl-RS" sz="4000" dirty="0" smtClean="0"/>
              <a:t>а</a:t>
            </a:r>
            <a:r>
              <a:rPr lang="en-US" sz="4000" dirty="0" err="1" smtClean="0"/>
              <a:t>cije</a:t>
            </a:r>
            <a:r>
              <a:rPr lang="en-US" sz="4000" dirty="0" smtClean="0"/>
              <a:t> </a:t>
            </a:r>
            <a:r>
              <a:rPr lang="en-US" sz="4000" dirty="0" err="1" smtClean="0"/>
              <a:t>ili</a:t>
            </a:r>
            <a:r>
              <a:rPr lang="en-US" sz="4000" dirty="0" smtClean="0"/>
              <a:t> </a:t>
            </a:r>
            <a:r>
              <a:rPr lang="en-US" sz="4000" dirty="0" err="1" smtClean="0"/>
              <a:t>relevantn</a:t>
            </a:r>
            <a:r>
              <a:rPr lang="sr-Latn-RS" sz="4000" dirty="0" smtClean="0"/>
              <a:t>e</a:t>
            </a:r>
            <a:r>
              <a:rPr lang="en-US" sz="4000" dirty="0" smtClean="0"/>
              <a:t> </a:t>
            </a:r>
            <a:r>
              <a:rPr lang="en-US" sz="4000" dirty="0" err="1" smtClean="0"/>
              <a:t>informacij</a:t>
            </a:r>
            <a:r>
              <a:rPr lang="sr-Latn-RS" sz="4000" dirty="0" smtClean="0"/>
              <a:t>e</a:t>
            </a:r>
            <a:r>
              <a:rPr lang="en-US" sz="4000" dirty="0" smtClean="0"/>
              <a:t>.</a:t>
            </a:r>
            <a:endParaRPr lang="sr-Latn-RS" sz="4000" dirty="0" smtClean="0"/>
          </a:p>
          <a:p>
            <a:pPr algn="ctr"/>
            <a:r>
              <a:rPr lang="en-US" sz="4000" dirty="0" smtClean="0"/>
              <a:t> </a:t>
            </a:r>
            <a:r>
              <a:rPr lang="en-US" sz="4000" dirty="0" err="1" smtClean="0"/>
              <a:t>Nije</a:t>
            </a:r>
            <a:r>
              <a:rPr lang="sr-Latn-RS" sz="4000" dirty="0"/>
              <a:t> </a:t>
            </a:r>
            <a:r>
              <a:rPr lang="en-US" sz="4000" dirty="0" err="1" smtClean="0"/>
              <a:t>potrebno</a:t>
            </a:r>
            <a:r>
              <a:rPr lang="en-US" sz="4000" dirty="0" smtClean="0"/>
              <a:t> </a:t>
            </a:r>
            <a:r>
              <a:rPr lang="en-US" sz="4000" dirty="0" err="1" smtClean="0"/>
              <a:t>čit</a:t>
            </a:r>
            <a:r>
              <a:rPr lang="sr-Cyrl-RS" sz="4000" dirty="0" smtClean="0"/>
              <a:t>а</a:t>
            </a:r>
            <a:r>
              <a:rPr lang="en-US" sz="4000" dirty="0" err="1" smtClean="0"/>
              <a:t>ti</a:t>
            </a:r>
            <a:r>
              <a:rPr lang="en-US" sz="4000" dirty="0" smtClean="0"/>
              <a:t> </a:t>
            </a:r>
            <a:r>
              <a:rPr lang="en-US" sz="4000" dirty="0" err="1" smtClean="0"/>
              <a:t>sv</a:t>
            </a:r>
            <a:r>
              <a:rPr lang="sr-Cyrl-RS" sz="4000" dirty="0" smtClean="0"/>
              <a:t>а</a:t>
            </a:r>
            <a:r>
              <a:rPr lang="en-US" sz="4000" dirty="0" err="1" smtClean="0"/>
              <a:t>ku</a:t>
            </a:r>
            <a:r>
              <a:rPr lang="en-US" sz="4000" dirty="0" smtClean="0"/>
              <a:t> </a:t>
            </a:r>
            <a:r>
              <a:rPr lang="en-US" sz="4000" dirty="0" err="1" smtClean="0"/>
              <a:t>reč</a:t>
            </a:r>
            <a:r>
              <a:rPr lang="en-US" sz="4000" dirty="0" smtClean="0"/>
              <a:t>, </a:t>
            </a:r>
            <a:r>
              <a:rPr lang="en-US" sz="4000" dirty="0" err="1" smtClean="0"/>
              <a:t>već</a:t>
            </a:r>
            <a:r>
              <a:rPr lang="en-US" sz="4000" dirty="0" smtClean="0"/>
              <a:t> se pa</a:t>
            </a:r>
            <a:r>
              <a:rPr lang="sr-Latn-RS" sz="4000" dirty="0" smtClean="0"/>
              <a:t>ž</a:t>
            </a:r>
            <a:r>
              <a:rPr lang="en-US" sz="4000" dirty="0" err="1" smtClean="0"/>
              <a:t>nja</a:t>
            </a:r>
            <a:r>
              <a:rPr lang="en-US" sz="4000" dirty="0" smtClean="0"/>
              <a:t> </a:t>
            </a:r>
            <a:r>
              <a:rPr lang="en-US" sz="4000" dirty="0" err="1" smtClean="0"/>
              <a:t>obraća</a:t>
            </a:r>
            <a:r>
              <a:rPr lang="en-US" sz="4000" dirty="0" smtClean="0"/>
              <a:t> </a:t>
            </a:r>
            <a:r>
              <a:rPr lang="en-US" sz="4000" dirty="0" err="1" smtClean="0"/>
              <a:t>na</a:t>
            </a:r>
            <a:r>
              <a:rPr lang="en-US" sz="4000" dirty="0" smtClean="0"/>
              <a:t>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</a:rPr>
              <a:t>ključne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</a:rPr>
              <a:t>reči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dirty="0" err="1" smtClean="0"/>
              <a:t>ili</a:t>
            </a:r>
            <a:r>
              <a:rPr lang="en-US" sz="4000" dirty="0" smtClean="0"/>
              <a:t>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</a:rPr>
              <a:t>naslove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6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37" y="96253"/>
            <a:ext cx="10692063" cy="159443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b) </a:t>
            </a:r>
            <a:r>
              <a:rPr lang="sr-Latn-RS" sz="48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L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etimični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pregled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85" y="1467692"/>
            <a:ext cx="10692063" cy="4697079"/>
          </a:xfrm>
        </p:spPr>
        <p:txBody>
          <a:bodyPr>
            <a:noAutofit/>
          </a:bodyPr>
          <a:lstStyle/>
          <a:p>
            <a:r>
              <a:rPr lang="sr-Latn-RS" sz="3200" dirty="0" err="1"/>
              <a:t>S</a:t>
            </a:r>
            <a:r>
              <a:rPr lang="en-US" sz="3200" dirty="0" err="1" smtClean="0"/>
              <a:t>trategija</a:t>
            </a:r>
            <a:r>
              <a:rPr lang="en-US" sz="3200" dirty="0" smtClean="0"/>
              <a:t> </a:t>
            </a:r>
            <a:r>
              <a:rPr lang="en-US" sz="3200" dirty="0" err="1" smtClean="0"/>
              <a:t>čitanja</a:t>
            </a:r>
            <a:r>
              <a:rPr lang="en-US" sz="3200" dirty="0" smtClean="0"/>
              <a:t> </a:t>
            </a:r>
            <a:r>
              <a:rPr lang="en-US" sz="3200" dirty="0" err="1" smtClean="0"/>
              <a:t>koja</a:t>
            </a:r>
            <a:r>
              <a:rPr lang="en-US" sz="3200" dirty="0" smtClean="0"/>
              <a:t> </a:t>
            </a:r>
            <a:r>
              <a:rPr lang="en-US" sz="3200" dirty="0" err="1" smtClean="0"/>
              <a:t>podrazumeva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brzi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pregled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teksta</a:t>
            </a:r>
            <a:r>
              <a:rPr lang="sr-Latn-RS" sz="3200" dirty="0"/>
              <a:t>.</a:t>
            </a:r>
            <a:r>
              <a:rPr lang="en-US" sz="3200" dirty="0" smtClean="0"/>
              <a:t> </a:t>
            </a:r>
            <a:endParaRPr lang="sr-Latn-RS" sz="3200" dirty="0" smtClean="0"/>
          </a:p>
          <a:p>
            <a:r>
              <a:rPr lang="sr-Latn-RS" sz="3200" dirty="0" err="1"/>
              <a:t>U</a:t>
            </a:r>
            <a:r>
              <a:rPr lang="en-US" sz="3200" dirty="0" err="1" smtClean="0"/>
              <a:t>oči</a:t>
            </a:r>
            <a:r>
              <a:rPr lang="sr-Latn-RS" sz="3200" dirty="0" smtClean="0"/>
              <a:t>ti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osnovnu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ideju</a:t>
            </a:r>
            <a:r>
              <a:rPr lang="sr-Latn-RS" sz="3200" dirty="0"/>
              <a:t>.</a:t>
            </a:r>
            <a:endParaRPr lang="sr-Latn-RS" sz="3200" dirty="0" smtClean="0"/>
          </a:p>
          <a:p>
            <a:r>
              <a:rPr lang="sr-Latn-RS" sz="3200" dirty="0" err="1"/>
              <a:t>U</a:t>
            </a:r>
            <a:r>
              <a:rPr lang="en-US" sz="3200" dirty="0" err="1" smtClean="0"/>
              <a:t>kratko</a:t>
            </a:r>
            <a:r>
              <a:rPr lang="en-US" sz="3200" dirty="0" smtClean="0"/>
              <a:t> </a:t>
            </a:r>
            <a:r>
              <a:rPr lang="en-US" sz="3200" dirty="0" err="1" smtClean="0"/>
              <a:t>pogleda</a:t>
            </a:r>
            <a:r>
              <a:rPr lang="sr-Latn-RS" sz="3200" dirty="0" smtClean="0"/>
              <a:t>ti</a:t>
            </a:r>
            <a:r>
              <a:rPr lang="en-US" sz="3200" dirty="0" smtClean="0"/>
              <a:t> </a:t>
            </a:r>
            <a:r>
              <a:rPr lang="en-US" sz="3200" dirty="0" err="1" smtClean="0"/>
              <a:t>tekst</a:t>
            </a:r>
            <a:r>
              <a:rPr lang="en-US" sz="3200" dirty="0" smtClean="0"/>
              <a:t>; o </a:t>
            </a:r>
            <a:r>
              <a:rPr lang="en-US" sz="3200" dirty="0" err="1" smtClean="0"/>
              <a:t>čemu</a:t>
            </a:r>
            <a:r>
              <a:rPr lang="en-US" sz="3200" dirty="0" smtClean="0"/>
              <a:t> se u </a:t>
            </a:r>
            <a:r>
              <a:rPr lang="en-US" sz="3200" dirty="0" err="1" smtClean="0"/>
              <a:t>tekstu</a:t>
            </a:r>
            <a:r>
              <a:rPr lang="en-US" sz="3200" dirty="0" smtClean="0"/>
              <a:t> </a:t>
            </a:r>
            <a:r>
              <a:rPr lang="en-US" sz="3200" dirty="0" err="1" smtClean="0"/>
              <a:t>radi</a:t>
            </a:r>
            <a:r>
              <a:rPr lang="sr-Latn-RS" sz="3200" dirty="0" smtClean="0"/>
              <a:t>, </a:t>
            </a:r>
            <a:r>
              <a:rPr lang="en-US" sz="3200" dirty="0" err="1" smtClean="0"/>
              <a:t>pregledati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glavne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delove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, gr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fikone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t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bele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, n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slove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podn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slove</a:t>
            </a:r>
            <a:r>
              <a:rPr lang="sr-Latn-RS" sz="3200" dirty="0" smtClean="0"/>
              <a:t>.</a:t>
            </a:r>
          </a:p>
          <a:p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Ne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čitati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tekst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u</a:t>
            </a: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celini</a:t>
            </a: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primer</a:t>
            </a: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obj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šnjenj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r-Latn-RS" sz="3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sr-Cyrl-RS" sz="3200" dirty="0" smtClean="0"/>
              <a:t> </a:t>
            </a:r>
            <a:endParaRPr lang="sr-Cyrl-RS" sz="500" dirty="0" smtClean="0"/>
          </a:p>
          <a:p>
            <a:r>
              <a:rPr lang="sr-Latn-RS" sz="3200" i="1" dirty="0" smtClean="0"/>
              <a:t>K</a:t>
            </a:r>
            <a:r>
              <a:rPr lang="en-US" sz="3200" i="1" dirty="0" err="1" smtClean="0"/>
              <a:t>orisna</a:t>
            </a:r>
            <a:r>
              <a:rPr lang="en-US" sz="3200" i="1" dirty="0" smtClean="0"/>
              <a:t> k</a:t>
            </a:r>
            <a:r>
              <a:rPr lang="sr-Cyrl-RS" sz="3200" i="1" dirty="0" smtClean="0"/>
              <a:t>а</a:t>
            </a:r>
            <a:r>
              <a:rPr lang="en-US" sz="3200" i="1" dirty="0" smtClean="0"/>
              <a:t>d</a:t>
            </a:r>
            <a:r>
              <a:rPr lang="sr-Cyrl-RS" sz="3200" i="1" dirty="0" smtClean="0"/>
              <a:t>а </a:t>
            </a:r>
            <a:r>
              <a:rPr lang="en-US" sz="3200" i="1" dirty="0" smtClean="0"/>
              <a:t>se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izvlače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beleške</a:t>
            </a:r>
            <a:r>
              <a:rPr lang="en-US" sz="3200" i="1" dirty="0" smtClean="0"/>
              <a:t>.</a:t>
            </a:r>
          </a:p>
          <a:p>
            <a:r>
              <a:rPr lang="sr-Latn-RS" sz="3200" i="1" dirty="0" smtClean="0"/>
              <a:t>K</a:t>
            </a:r>
            <a:r>
              <a:rPr lang="en-US" sz="3200" i="1" dirty="0" err="1" smtClean="0"/>
              <a:t>orisn</a:t>
            </a:r>
            <a:r>
              <a:rPr lang="sr-Latn-RS" sz="3200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u v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nrednim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situ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cij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r-Cyrl-RS" sz="3200" i="1" dirty="0" smtClean="0"/>
              <a:t> – </a:t>
            </a:r>
            <a:r>
              <a:rPr lang="en-US" sz="3200" i="1" dirty="0" err="1" smtClean="0"/>
              <a:t>kada</a:t>
            </a:r>
            <a:r>
              <a:rPr lang="en-US" sz="3200" i="1" dirty="0" smtClean="0"/>
              <a:t> je </a:t>
            </a:r>
            <a:r>
              <a:rPr lang="en-US" sz="3200" i="1" dirty="0" err="1" smtClean="0"/>
              <a:t>vreme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za</a:t>
            </a:r>
            <a:r>
              <a:rPr lang="sr-Latn-RS" sz="3200" i="1" dirty="0" smtClean="0"/>
              <a:t> </a:t>
            </a:r>
            <a:r>
              <a:rPr lang="en-US" sz="3200" i="1" dirty="0" err="1" smtClean="0"/>
              <a:t>predaju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zadataka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stiglo</a:t>
            </a:r>
            <a:r>
              <a:rPr lang="en-US" sz="3200" i="1" dirty="0" smtClean="0"/>
              <a:t>, a </a:t>
            </a:r>
            <a:r>
              <a:rPr lang="en-US" sz="3200" i="1" dirty="0" err="1" smtClean="0"/>
              <a:t>čitalac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nije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uspeo</a:t>
            </a:r>
            <a:r>
              <a:rPr lang="en-US" sz="3200" i="1" dirty="0" smtClean="0"/>
              <a:t> da </a:t>
            </a:r>
            <a:r>
              <a:rPr lang="en-US" sz="3200" i="1" dirty="0" err="1" smtClean="0"/>
              <a:t>uradi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zadatak</a:t>
            </a:r>
            <a:r>
              <a:rPr lang="en-US" sz="3200" i="1" dirty="0" smtClean="0"/>
              <a:t> do </a:t>
            </a:r>
            <a:r>
              <a:rPr lang="en-US" sz="3200" i="1" dirty="0" err="1" smtClean="0"/>
              <a:t>kraja</a:t>
            </a:r>
            <a:r>
              <a:rPr lang="en-US" sz="3200" i="1" dirty="0" smtClean="0"/>
              <a:t> (</a:t>
            </a:r>
            <a:r>
              <a:rPr lang="en-US" sz="3200" i="1" dirty="0" err="1" smtClean="0"/>
              <a:t>što</a:t>
            </a:r>
            <a:r>
              <a:rPr lang="en-US" sz="3200" i="1" dirty="0" smtClean="0"/>
              <a:t> se u </a:t>
            </a:r>
            <a:r>
              <a:rPr lang="en-US" sz="3200" i="1" dirty="0" err="1" smtClean="0"/>
              <a:t>nekom</a:t>
            </a:r>
            <a:r>
              <a:rPr lang="sr-Latn-RS" sz="3200" i="1" dirty="0" smtClean="0"/>
              <a:t> </a:t>
            </a:r>
            <a:r>
              <a:rPr lang="en-US" sz="3200" i="1" dirty="0" err="1" smtClean="0"/>
              <a:t>momentu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dešava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svima</a:t>
            </a:r>
            <a:r>
              <a:rPr lang="en-US" sz="3200" i="1" dirty="0" smtClean="0"/>
              <a:t>).</a:t>
            </a:r>
            <a:endParaRPr lang="en-US" sz="3200" i="1" dirty="0"/>
          </a:p>
        </p:txBody>
      </p:sp>
    </p:spTree>
    <p:extLst>
      <p:ext uri="{BB962C8B-B14F-4D97-AF65-F5344CB8AC3E}">
        <p14:creationId xmlns="" xmlns:p14="http://schemas.microsoft.com/office/powerpoint/2010/main" val="321701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c) </a:t>
            </a:r>
            <a:r>
              <a:rPr lang="sr-Latn-RS" sz="48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I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dentifikovanje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ključnih</a:t>
            </a:r>
            <a:r>
              <a:rPr lang="sr-Latn-RS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 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rečenica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76" y="1307593"/>
            <a:ext cx="10972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200" dirty="0" smtClean="0"/>
              <a:t>Ova </a:t>
            </a:r>
            <a:r>
              <a:rPr lang="en-US" sz="3200" dirty="0" err="1" smtClean="0"/>
              <a:t>strategija</a:t>
            </a:r>
            <a:r>
              <a:rPr lang="en-US" sz="3200" dirty="0" smtClean="0"/>
              <a:t> </a:t>
            </a:r>
            <a:r>
              <a:rPr lang="en-US" sz="3200" dirty="0" err="1" smtClean="0"/>
              <a:t>čitanja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identifikovanjem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osnovne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ideje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sv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kog</a:t>
            </a:r>
            <a:r>
              <a:rPr lang="sr-Latn-RS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sus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kroz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ključnu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rečenicu</a:t>
            </a:r>
            <a:r>
              <a:rPr lang="en-US" sz="3200" dirty="0" smtClean="0"/>
              <a:t>,</a:t>
            </a:r>
            <a:r>
              <a:rPr lang="sr-Latn-RS" sz="3200" dirty="0"/>
              <a:t> </a:t>
            </a:r>
            <a:r>
              <a:rPr lang="en-US" sz="3200" dirty="0" err="1" smtClean="0"/>
              <a:t>po</a:t>
            </a:r>
            <a:r>
              <a:rPr lang="sr-Latn-RS" sz="3200" dirty="0" smtClean="0"/>
              <a:t>maže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prilikom</a:t>
            </a:r>
            <a:r>
              <a:rPr lang="en-US" sz="3200" dirty="0" smtClean="0"/>
              <a:t> </a:t>
            </a:r>
            <a:r>
              <a:rPr lang="en-US" sz="3200" dirty="0" err="1" smtClean="0"/>
              <a:t>korišćenja</a:t>
            </a:r>
            <a:r>
              <a:rPr lang="en-US" sz="3200" dirty="0" smtClean="0"/>
              <a:t> </a:t>
            </a:r>
            <a:r>
              <a:rPr lang="en-US" sz="3200" dirty="0" err="1" smtClean="0"/>
              <a:t>metode</a:t>
            </a:r>
            <a:r>
              <a:rPr lang="en-US" sz="3200" dirty="0" smtClean="0"/>
              <a:t> </a:t>
            </a:r>
            <a:r>
              <a:rPr lang="en-US" sz="3200" dirty="0" err="1" smtClean="0"/>
              <a:t>letimičnog</a:t>
            </a:r>
            <a:r>
              <a:rPr lang="en-US" sz="3200" dirty="0" smtClean="0"/>
              <a:t> </a:t>
            </a:r>
            <a:r>
              <a:rPr lang="en-US" sz="3200" dirty="0" err="1" smtClean="0"/>
              <a:t>pregleda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izvlačenje</a:t>
            </a:r>
            <a:r>
              <a:rPr lang="en-US" sz="3200" dirty="0" smtClean="0"/>
              <a:t> </a:t>
            </a:r>
            <a:r>
              <a:rPr lang="en-US" sz="3200" dirty="0" err="1" smtClean="0"/>
              <a:t>beleški</a:t>
            </a:r>
            <a:r>
              <a:rPr lang="en-US" sz="3200" dirty="0" smtClean="0"/>
              <a:t>.</a:t>
            </a:r>
            <a:endParaRPr lang="sr-Latn-RS" sz="3200" dirty="0" smtClean="0"/>
          </a:p>
          <a:p>
            <a:endParaRPr lang="sr-Latn-RS" sz="2000" dirty="0" smtClean="0"/>
          </a:p>
          <a:p>
            <a:pPr marL="0" indent="0">
              <a:buNone/>
            </a:pPr>
            <a:r>
              <a:rPr lang="en-US" sz="3200" dirty="0" err="1" smtClean="0"/>
              <a:t>Često</a:t>
            </a:r>
            <a:r>
              <a:rPr lang="en-US" sz="3200" dirty="0" smtClean="0"/>
              <a:t> se</a:t>
            </a:r>
            <a:r>
              <a:rPr lang="sr-Latn-RS" sz="3200" dirty="0" smtClean="0"/>
              <a:t> </a:t>
            </a:r>
            <a:r>
              <a:rPr lang="en-US" sz="3200" dirty="0" err="1" smtClean="0"/>
              <a:t>rečenica</a:t>
            </a:r>
            <a:r>
              <a:rPr lang="en-US" sz="3200" dirty="0" smtClean="0"/>
              <a:t> </a:t>
            </a:r>
            <a:r>
              <a:rPr lang="en-US" sz="3200" dirty="0" err="1" smtClean="0"/>
              <a:t>koja</a:t>
            </a:r>
            <a:r>
              <a:rPr lang="en-US" sz="3200" dirty="0" smtClean="0"/>
              <a:t> je </a:t>
            </a:r>
            <a:r>
              <a:rPr lang="en-US" sz="3200" dirty="0" err="1" smtClean="0"/>
              <a:t>osnovna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temu</a:t>
            </a:r>
            <a:r>
              <a:rPr lang="en-US" sz="3200" dirty="0" smtClean="0"/>
              <a:t> </a:t>
            </a:r>
            <a:r>
              <a:rPr lang="en-US" sz="3200" dirty="0" err="1" smtClean="0"/>
              <a:t>nalazi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početku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pasusa</a:t>
            </a:r>
            <a:r>
              <a:rPr lang="en-US" sz="3200" dirty="0" smtClean="0"/>
              <a:t>.</a:t>
            </a:r>
            <a:endParaRPr lang="sr-Latn-RS" sz="3200" dirty="0" smtClean="0"/>
          </a:p>
          <a:p>
            <a:pPr marL="0" indent="0">
              <a:buNone/>
            </a:pPr>
            <a:r>
              <a:rPr lang="en-US" sz="3200" i="1" dirty="0" smtClean="0"/>
              <a:t>I</a:t>
            </a:r>
            <a:r>
              <a:rPr lang="sr-Cyrl-RS" sz="3200" i="1" dirty="0" smtClean="0"/>
              <a:t>а</a:t>
            </a:r>
            <a:r>
              <a:rPr lang="en-US" sz="3200" i="1" dirty="0" err="1" smtClean="0"/>
              <a:t>ko</a:t>
            </a:r>
            <a:r>
              <a:rPr lang="en-US" sz="3200" i="1" dirty="0" smtClean="0"/>
              <a:t> se </a:t>
            </a:r>
            <a:r>
              <a:rPr lang="en-US" sz="3200" i="1" dirty="0" err="1" smtClean="0"/>
              <a:t>ključna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rečenica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obično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nalazi</a:t>
            </a:r>
            <a:r>
              <a:rPr lang="en-US" sz="3200" i="1" dirty="0" smtClean="0"/>
              <a:t> n</a:t>
            </a:r>
            <a:r>
              <a:rPr lang="sr-Cyrl-RS" sz="3200" i="1" dirty="0" smtClean="0"/>
              <a:t>а </a:t>
            </a:r>
            <a:r>
              <a:rPr lang="en-US" sz="3200" i="1" dirty="0" err="1" smtClean="0"/>
              <a:t>početku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pasusa</a:t>
            </a:r>
            <a:r>
              <a:rPr lang="en-US" sz="3200" i="1" dirty="0" smtClean="0"/>
              <a:t>, to ne </a:t>
            </a:r>
            <a:r>
              <a:rPr lang="en-US" sz="3200" i="1" dirty="0" err="1" smtClean="0"/>
              <a:t>mora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uvek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biti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sluč</a:t>
            </a:r>
            <a:r>
              <a:rPr lang="sr-Cyrl-RS" sz="3200" i="1" dirty="0" smtClean="0"/>
              <a:t>а</a:t>
            </a:r>
            <a:r>
              <a:rPr lang="en-US" sz="3200" i="1" dirty="0" smtClean="0"/>
              <a:t>j</a:t>
            </a:r>
            <a:r>
              <a:rPr lang="sr-Latn-RS" sz="3200" i="1" dirty="0" smtClean="0"/>
              <a:t>.</a:t>
            </a:r>
            <a:endParaRPr lang="en-US" sz="3200" i="1" dirty="0"/>
          </a:p>
        </p:txBody>
      </p:sp>
    </p:spTree>
    <p:extLst>
      <p:ext uri="{BB962C8B-B14F-4D97-AF65-F5344CB8AC3E}">
        <p14:creationId xmlns="" xmlns:p14="http://schemas.microsoft.com/office/powerpoint/2010/main" val="401016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Rečenice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koje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opisuju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temu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nisu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uvek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potvrdne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lako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uočljive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kao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u </a:t>
            </a:r>
            <a:r>
              <a:rPr lang="en-US" sz="3200" dirty="0" err="1" smtClean="0">
                <a:solidFill>
                  <a:prstClr val="black"/>
                </a:solidFill>
                <a:latin typeface="Calibri" panose="020F0502020204030204"/>
              </a:rPr>
              <a:t>Primeru</a:t>
            </a:r>
            <a:r>
              <a:rPr lang="en-US" sz="32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Calibri" panose="020F0502020204030204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</a:rPr>
              <a:t>Primer </a:t>
            </a:r>
          </a:p>
          <a:p>
            <a:r>
              <a:rPr lang="en-US" sz="3200" dirty="0" err="1" smtClean="0"/>
              <a:t>Ekonomija</a:t>
            </a:r>
            <a:r>
              <a:rPr lang="en-US" sz="3200" dirty="0" smtClean="0"/>
              <a:t> </a:t>
            </a:r>
            <a:r>
              <a:rPr lang="en-US" sz="3200" dirty="0" err="1" smtClean="0"/>
              <a:t>podrazumeva</a:t>
            </a:r>
            <a:r>
              <a:rPr lang="en-US" sz="3200" dirty="0" smtClean="0"/>
              <a:t> </a:t>
            </a:r>
            <a:r>
              <a:rPr lang="en-US" sz="3200" dirty="0" err="1" smtClean="0"/>
              <a:t>milione</a:t>
            </a:r>
            <a:r>
              <a:rPr lang="en-US" sz="3200" dirty="0" smtClean="0"/>
              <a:t> </a:t>
            </a:r>
            <a:r>
              <a:rPr lang="en-US" sz="3200" dirty="0" err="1" smtClean="0"/>
              <a:t>ljudi</a:t>
            </a:r>
            <a:r>
              <a:rPr lang="en-US" sz="3200" dirty="0" smtClean="0"/>
              <a:t> od </a:t>
            </a:r>
            <a:r>
              <a:rPr lang="en-US" sz="3200" dirty="0" err="1" smtClean="0"/>
              <a:t>kojih</a:t>
            </a:r>
            <a:r>
              <a:rPr lang="en-US" sz="3200" dirty="0" smtClean="0"/>
              <a:t> </a:t>
            </a:r>
            <a:r>
              <a:rPr lang="en-US" sz="3200" dirty="0" err="1" smtClean="0"/>
              <a:t>svaki</a:t>
            </a:r>
            <a:r>
              <a:rPr lang="en-US" sz="3200" dirty="0" smtClean="0"/>
              <a:t> </a:t>
            </a:r>
            <a:r>
              <a:rPr lang="en-US" sz="3200" dirty="0" err="1" smtClean="0"/>
              <a:t>donosi</a:t>
            </a:r>
            <a:r>
              <a:rPr lang="en-US" sz="3200" dirty="0" smtClean="0"/>
              <a:t> </a:t>
            </a:r>
            <a:r>
              <a:rPr lang="en-US" sz="3200" dirty="0" err="1" smtClean="0"/>
              <a:t>hiljade</a:t>
            </a:r>
            <a:r>
              <a:rPr lang="en-US" sz="3200" dirty="0" smtClean="0"/>
              <a:t> </a:t>
            </a:r>
            <a:r>
              <a:rPr lang="en-US" sz="3200" dirty="0" err="1" smtClean="0"/>
              <a:t>odluka</a:t>
            </a:r>
            <a:r>
              <a:rPr lang="en-US" sz="3200" dirty="0" smtClean="0"/>
              <a:t> </a:t>
            </a:r>
            <a:r>
              <a:rPr lang="en-US" sz="3200" dirty="0" err="1" smtClean="0"/>
              <a:t>godišnje</a:t>
            </a:r>
            <a:r>
              <a:rPr lang="en-US" sz="3200" dirty="0" smtClean="0"/>
              <a:t>. To je</a:t>
            </a:r>
            <a:r>
              <a:rPr lang="sr-Latn-RS" sz="3200" dirty="0" smtClean="0"/>
              <a:t> </a:t>
            </a:r>
            <a:r>
              <a:rPr lang="en-US" sz="3200" dirty="0" err="1" smtClean="0"/>
              <a:t>mnogo</a:t>
            </a:r>
            <a:r>
              <a:rPr lang="en-US" sz="3200" dirty="0" smtClean="0"/>
              <a:t> </a:t>
            </a:r>
            <a:r>
              <a:rPr lang="en-US" sz="3200" dirty="0" err="1" smtClean="0"/>
              <a:t>izbor</a:t>
            </a:r>
            <a:r>
              <a:rPr lang="sr-Cyrl-RS" sz="3200" dirty="0" smtClean="0"/>
              <a:t>а! </a:t>
            </a:r>
            <a:r>
              <a:rPr lang="en-US" sz="3200" dirty="0" err="1" smtClean="0"/>
              <a:t>Zar</a:t>
            </a:r>
            <a:r>
              <a:rPr lang="en-US" sz="3200" dirty="0" smtClean="0"/>
              <a:t> </a:t>
            </a:r>
            <a:r>
              <a:rPr lang="en-US" sz="3200" dirty="0" err="1" smtClean="0"/>
              <a:t>neće</a:t>
            </a:r>
            <a:r>
              <a:rPr lang="en-US" sz="3200" dirty="0" smtClean="0"/>
              <a:t> </a:t>
            </a:r>
            <a:r>
              <a:rPr lang="en-US" sz="3200" dirty="0" err="1" smtClean="0"/>
              <a:t>biti</a:t>
            </a:r>
            <a:r>
              <a:rPr lang="en-US" sz="3200" dirty="0" smtClean="0"/>
              <a:t> </a:t>
            </a:r>
            <a:r>
              <a:rPr lang="en-US" sz="3200" dirty="0" err="1" smtClean="0"/>
              <a:t>sukob</a:t>
            </a:r>
            <a:r>
              <a:rPr lang="sr-Cyrl-RS" sz="3200" dirty="0" smtClean="0"/>
              <a:t>а </a:t>
            </a:r>
            <a:r>
              <a:rPr lang="en-US" sz="3200" dirty="0" err="1" smtClean="0"/>
              <a:t>izme</a:t>
            </a:r>
            <a:r>
              <a:rPr lang="sr-Latn-RS" sz="3200" dirty="0" smtClean="0"/>
              <a:t>đ</a:t>
            </a:r>
            <a:r>
              <a:rPr lang="en-US" sz="3200" dirty="0" smtClean="0"/>
              <a:t>u </a:t>
            </a:r>
            <a:r>
              <a:rPr lang="en-US" sz="3200" dirty="0" err="1" smtClean="0"/>
              <a:t>njih</a:t>
            </a:r>
            <a:r>
              <a:rPr lang="en-US" sz="3200" dirty="0" smtClean="0"/>
              <a:t>? K</a:t>
            </a:r>
            <a:r>
              <a:rPr lang="sr-Cyrl-RS" sz="3200" dirty="0" smtClean="0"/>
              <a:t>а</a:t>
            </a:r>
            <a:r>
              <a:rPr lang="en-US" sz="3200" dirty="0" err="1" smtClean="0"/>
              <a:t>ko</a:t>
            </a:r>
            <a:r>
              <a:rPr lang="en-US" sz="3200" dirty="0" smtClean="0"/>
              <a:t> </a:t>
            </a:r>
            <a:r>
              <a:rPr lang="en-US" sz="3200" dirty="0" err="1" smtClean="0"/>
              <a:t>su</a:t>
            </a:r>
            <a:r>
              <a:rPr lang="en-US" sz="3200" dirty="0" smtClean="0"/>
              <a:t> </a:t>
            </a:r>
            <a:r>
              <a:rPr lang="en-US" sz="3200" dirty="0" err="1" smtClean="0"/>
              <a:t>sve</a:t>
            </a:r>
            <a:r>
              <a:rPr lang="en-US" sz="3200" dirty="0" smtClean="0"/>
              <a:t> one </a:t>
            </a:r>
            <a:r>
              <a:rPr lang="en-US" sz="3200" dirty="0" err="1" smtClean="0"/>
              <a:t>koordinir</a:t>
            </a:r>
            <a:r>
              <a:rPr lang="sr-Cyrl-RS" sz="3200" dirty="0" smtClean="0"/>
              <a:t>а</a:t>
            </a:r>
            <a:r>
              <a:rPr lang="en-US" sz="3200" dirty="0" smtClean="0"/>
              <a:t>ne?</a:t>
            </a:r>
            <a:r>
              <a:rPr lang="sr-Latn-RS" sz="3200" dirty="0" smtClean="0"/>
              <a:t> </a:t>
            </a:r>
          </a:p>
          <a:p>
            <a:pPr marL="0" indent="0">
              <a:buNone/>
            </a:pPr>
            <a:r>
              <a:rPr lang="en-US" sz="3200" dirty="0" err="1" smtClean="0"/>
              <a:t>Izvor</a:t>
            </a:r>
            <a:r>
              <a:rPr lang="en-US" sz="3200" dirty="0" smtClean="0"/>
              <a:t>: </a:t>
            </a:r>
            <a:r>
              <a:rPr lang="en-US" sz="3200" dirty="0" err="1" smtClean="0"/>
              <a:t>McTaggart</a:t>
            </a:r>
            <a:r>
              <a:rPr lang="en-US" sz="3200" dirty="0" smtClean="0"/>
              <a:t> et al., 1999, p. 17</a:t>
            </a:r>
            <a:endParaRPr lang="sr-Latn-RS" sz="3200" dirty="0" smtClean="0"/>
          </a:p>
          <a:p>
            <a:endParaRPr lang="en-US" sz="1600" dirty="0" smtClean="0"/>
          </a:p>
          <a:p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Analiza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teksta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ovom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sluč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ju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rečenica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koja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opisuje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temu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je u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obliku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pit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nj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r-Cyrl-RS" sz="3200" dirty="0" smtClean="0"/>
              <a:t>. </a:t>
            </a:r>
            <a:r>
              <a:rPr lang="en-US" sz="3200" dirty="0" err="1" smtClean="0"/>
              <a:t>Osnovn</a:t>
            </a:r>
            <a:r>
              <a:rPr lang="sr-Cyrl-RS" sz="3200" dirty="0" smtClean="0"/>
              <a:t>а</a:t>
            </a:r>
            <a:r>
              <a:rPr lang="sr-Latn-RS" sz="3200" dirty="0" smtClean="0"/>
              <a:t> </a:t>
            </a:r>
            <a:r>
              <a:rPr lang="en-US" sz="3200" dirty="0" err="1" smtClean="0"/>
              <a:t>idej</a:t>
            </a:r>
            <a:r>
              <a:rPr lang="sr-Cyrl-RS" sz="3200" dirty="0" smtClean="0"/>
              <a:t>а </a:t>
            </a:r>
            <a:r>
              <a:rPr lang="en-US" sz="3200" dirty="0" smtClean="0"/>
              <a:t>je </a:t>
            </a:r>
            <a:r>
              <a:rPr lang="en-US" sz="3200" dirty="0" err="1" smtClean="0"/>
              <a:t>koordin</a:t>
            </a:r>
            <a:r>
              <a:rPr lang="sr-Cyrl-RS" sz="3200" dirty="0" smtClean="0"/>
              <a:t>а</a:t>
            </a:r>
            <a:r>
              <a:rPr lang="en-US" sz="3200" dirty="0" err="1" smtClean="0"/>
              <a:t>cija</a:t>
            </a:r>
            <a:r>
              <a:rPr lang="en-US" sz="3200" dirty="0" smtClean="0"/>
              <a:t> </a:t>
            </a:r>
            <a:r>
              <a:rPr lang="en-US" sz="3200" dirty="0" err="1" smtClean="0"/>
              <a:t>odluk</a:t>
            </a:r>
            <a:r>
              <a:rPr lang="sr-Cyrl-RS" sz="3200" dirty="0" smtClean="0"/>
              <a:t>а </a:t>
            </a:r>
            <a:r>
              <a:rPr lang="en-US" sz="3200" dirty="0" smtClean="0"/>
              <a:t>u </a:t>
            </a:r>
            <a:r>
              <a:rPr lang="en-US" sz="3200" dirty="0" err="1" smtClean="0"/>
              <a:t>ekonomiji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27808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d) </a:t>
            </a:r>
            <a:r>
              <a:rPr lang="sr-Latn-RS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D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etaljno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čitanje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6737"/>
            <a:ext cx="10972800" cy="4809428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Ponek</a:t>
            </a:r>
            <a:r>
              <a:rPr lang="sr-Cyrl-RS" sz="3200" dirty="0" smtClean="0"/>
              <a:t>а</a:t>
            </a:r>
            <a:r>
              <a:rPr lang="en-US" sz="3200" dirty="0" smtClean="0"/>
              <a:t>d je v</a:t>
            </a:r>
            <a:r>
              <a:rPr lang="sr-Cyrl-RS" sz="3200" dirty="0" smtClean="0"/>
              <a:t>а</a:t>
            </a:r>
            <a:r>
              <a:rPr lang="sr-Latn-RS" sz="3200" dirty="0" err="1"/>
              <a:t>ž</a:t>
            </a:r>
            <a:r>
              <a:rPr lang="en-US" sz="3200" dirty="0" smtClean="0"/>
              <a:t>no d</a:t>
            </a:r>
            <a:r>
              <a:rPr lang="sr-Cyrl-RS" sz="3200" dirty="0" smtClean="0"/>
              <a:t>а </a:t>
            </a:r>
            <a:r>
              <a:rPr lang="en-US" sz="3200" dirty="0" smtClean="0"/>
              <a:t>se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r-Latn-RS" sz="3200" b="1" dirty="0" err="1">
                <a:solidFill>
                  <a:schemeClr val="accent1">
                    <a:lumMod val="50000"/>
                  </a:schemeClr>
                </a:solidFill>
              </a:rPr>
              <a:t>ž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ljivo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pročit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sv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ka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reč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sv</a:t>
            </a:r>
            <a:r>
              <a:rPr lang="sr-Cyrl-RS" sz="3200" dirty="0" smtClean="0"/>
              <a:t>а</a:t>
            </a:r>
            <a:r>
              <a:rPr lang="en-US" sz="3200" dirty="0" err="1" smtClean="0"/>
              <a:t>ki</a:t>
            </a:r>
            <a:r>
              <a:rPr lang="en-US" sz="3200" dirty="0" smtClean="0"/>
              <a:t> primer, </a:t>
            </a:r>
            <a:r>
              <a:rPr lang="en-US" sz="3200" dirty="0" err="1" smtClean="0"/>
              <a:t>kao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d</a:t>
            </a:r>
            <a:r>
              <a:rPr lang="sr-Cyrl-RS" sz="3200" dirty="0" smtClean="0"/>
              <a:t>а </a:t>
            </a:r>
            <a:r>
              <a:rPr lang="en-US" sz="3200" dirty="0" smtClean="0"/>
              <a:t>se </a:t>
            </a:r>
            <a:r>
              <a:rPr lang="en-US" sz="3200" dirty="0" err="1" smtClean="0"/>
              <a:t>pročit</a:t>
            </a:r>
            <a:r>
              <a:rPr lang="sr-Cyrl-RS" sz="3200" dirty="0" smtClean="0"/>
              <a:t>а </a:t>
            </a:r>
            <a:r>
              <a:rPr lang="en-US" sz="3200" dirty="0" err="1" smtClean="0"/>
              <a:t>ceo</a:t>
            </a:r>
            <a:r>
              <a:rPr lang="sr-Latn-RS" sz="3200" dirty="0"/>
              <a:t> </a:t>
            </a:r>
            <a:r>
              <a:rPr lang="en-US" sz="3200" dirty="0" err="1" smtClean="0"/>
              <a:t>čl</a:t>
            </a:r>
            <a:r>
              <a:rPr lang="sr-Cyrl-RS" sz="3200" dirty="0" smtClean="0"/>
              <a:t>а</a:t>
            </a:r>
            <a:r>
              <a:rPr lang="en-US" sz="3200" dirty="0" smtClean="0"/>
              <a:t>n</a:t>
            </a:r>
            <a:r>
              <a:rPr lang="sr-Cyrl-RS" sz="3200" dirty="0" smtClean="0"/>
              <a:t>а</a:t>
            </a:r>
            <a:r>
              <a:rPr lang="en-US" sz="3200" dirty="0" smtClean="0"/>
              <a:t>k, </a:t>
            </a:r>
            <a:r>
              <a:rPr lang="en-US" sz="3200" dirty="0" err="1" smtClean="0"/>
              <a:t>pogl</a:t>
            </a:r>
            <a:r>
              <a:rPr lang="sr-Cyrl-RS" sz="3200" dirty="0" smtClean="0"/>
              <a:t>а</a:t>
            </a:r>
            <a:r>
              <a:rPr lang="en-US" sz="3200" dirty="0" err="1" smtClean="0"/>
              <a:t>vlje</a:t>
            </a:r>
            <a:r>
              <a:rPr lang="en-US" sz="3200" dirty="0" smtClean="0"/>
              <a:t> </a:t>
            </a:r>
            <a:r>
              <a:rPr lang="en-US" sz="3200" dirty="0" err="1" smtClean="0"/>
              <a:t>ili</a:t>
            </a:r>
            <a:r>
              <a:rPr lang="en-US" sz="3200" dirty="0" smtClean="0"/>
              <a:t> </a:t>
            </a:r>
            <a:r>
              <a:rPr lang="en-US" sz="3200" dirty="0" err="1" smtClean="0"/>
              <a:t>knjiga</a:t>
            </a:r>
            <a:r>
              <a:rPr lang="en-US" sz="3200" dirty="0" smtClean="0"/>
              <a:t>.</a:t>
            </a:r>
          </a:p>
          <a:p>
            <a:endParaRPr lang="sr-Latn-RS" sz="900" dirty="0" smtClean="0"/>
          </a:p>
          <a:p>
            <a:r>
              <a:rPr lang="sr-Latn-RS" sz="3200" dirty="0"/>
              <a:t>N</a:t>
            </a:r>
            <a:r>
              <a:rPr lang="en-US" sz="3200" dirty="0" err="1" smtClean="0"/>
              <a:t>eophodna</a:t>
            </a:r>
            <a:r>
              <a:rPr lang="en-US" sz="3200" dirty="0" smtClean="0"/>
              <a:t> </a:t>
            </a:r>
            <a:r>
              <a:rPr lang="en-US" sz="3200" dirty="0" err="1" smtClean="0"/>
              <a:t>ukoliko</a:t>
            </a:r>
            <a:r>
              <a:rPr lang="en-US" sz="3200" dirty="0" smtClean="0"/>
              <a:t> je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materija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koja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se</a:t>
            </a: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čita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relev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ntna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z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neki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rad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kojem</a:t>
            </a:r>
            <a:r>
              <a:rPr lang="en-US" sz="3200" dirty="0" smtClean="0"/>
              <a:t> </a:t>
            </a:r>
            <a:r>
              <a:rPr lang="en-US" sz="3200" dirty="0" err="1" smtClean="0"/>
              <a:t>čitalac</a:t>
            </a:r>
            <a:r>
              <a:rPr lang="en-US" sz="3200" dirty="0" smtClean="0"/>
              <a:t> </a:t>
            </a:r>
            <a:r>
              <a:rPr lang="en-US" sz="3200" dirty="0" err="1" smtClean="0"/>
              <a:t>radi</a:t>
            </a:r>
            <a:r>
              <a:rPr lang="en-US" sz="3200" dirty="0" smtClean="0"/>
              <a:t>, </a:t>
            </a:r>
            <a:r>
              <a:rPr lang="en-US" sz="3200" dirty="0" err="1" smtClean="0"/>
              <a:t>ili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j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sno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predst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vlj</a:t>
            </a:r>
            <a:r>
              <a:rPr lang="sr-Cyrl-RS" sz="3200" b="1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koncept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koji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čitaocu</a:t>
            </a:r>
            <a:r>
              <a:rPr lang="sr-Latn-RS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zadaje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probleme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sr-Latn-RS" sz="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sr-Latn-RS" sz="3200" dirty="0" smtClean="0"/>
              <a:t>Č</a:t>
            </a:r>
            <a:r>
              <a:rPr lang="en-US" sz="3200" dirty="0" err="1" smtClean="0"/>
              <a:t>itati</a:t>
            </a:r>
            <a:r>
              <a:rPr lang="en-US" sz="3200" dirty="0" smtClean="0"/>
              <a:t> </a:t>
            </a:r>
            <a:r>
              <a:rPr lang="en-US" sz="3200" dirty="0" err="1" smtClean="0"/>
              <a:t>materiju</a:t>
            </a:r>
            <a:r>
              <a:rPr lang="en-US" sz="3200" dirty="0" smtClean="0"/>
              <a:t> u </a:t>
            </a:r>
            <a:r>
              <a:rPr lang="en-US" sz="3200" dirty="0" err="1" smtClean="0"/>
              <a:t>potpunosti</a:t>
            </a:r>
            <a:r>
              <a:rPr lang="en-US" sz="3200" dirty="0" smtClean="0"/>
              <a:t> </a:t>
            </a:r>
            <a:r>
              <a:rPr lang="en-US" sz="3200" dirty="0" err="1" smtClean="0"/>
              <a:t>kada</a:t>
            </a:r>
            <a:r>
              <a:rPr lang="en-US" sz="3200" dirty="0" smtClean="0"/>
              <a:t> je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potrebno</a:t>
            </a: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razume</a:t>
            </a: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ti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ideje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način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koji</a:t>
            </a:r>
            <a:r>
              <a:rPr lang="en-US" sz="3200" dirty="0" smtClean="0"/>
              <a:t> </a:t>
            </a:r>
            <a:r>
              <a:rPr lang="en-US" sz="3200" dirty="0" err="1" smtClean="0"/>
              <a:t>ih</a:t>
            </a:r>
            <a:r>
              <a:rPr lang="en-US" sz="3200" dirty="0" smtClean="0"/>
              <a:t> je </a:t>
            </a:r>
            <a:r>
              <a:rPr lang="en-US" sz="3200" dirty="0" err="1" smtClean="0"/>
              <a:t>autor</a:t>
            </a:r>
            <a:r>
              <a:rPr lang="en-US" sz="3200" dirty="0" smtClean="0"/>
              <a:t> </a:t>
            </a:r>
            <a:r>
              <a:rPr lang="en-US" sz="3200" dirty="0" err="1" smtClean="0"/>
              <a:t>objasnio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koristio</a:t>
            </a:r>
            <a:r>
              <a:rPr lang="en-US" sz="3200" dirty="0" smtClean="0"/>
              <a:t> </a:t>
            </a:r>
            <a:r>
              <a:rPr lang="en-US" sz="3200" dirty="0" err="1" smtClean="0"/>
              <a:t>primere</a:t>
            </a:r>
            <a:r>
              <a:rPr lang="en-US" sz="3200" dirty="0" smtClean="0"/>
              <a:t> da </a:t>
            </a:r>
            <a:r>
              <a:rPr lang="en-US" sz="3200" dirty="0" err="1" smtClean="0"/>
              <a:t>čitaocu</a:t>
            </a:r>
            <a:r>
              <a:rPr lang="en-US" sz="3200" dirty="0" smtClean="0"/>
              <a:t> </a:t>
            </a:r>
            <a:r>
              <a:rPr lang="en-US" sz="3200" dirty="0" err="1" smtClean="0"/>
              <a:t>pomogne</a:t>
            </a:r>
            <a:r>
              <a:rPr lang="en-US" sz="3200" dirty="0" smtClean="0"/>
              <a:t> u</a:t>
            </a:r>
            <a:r>
              <a:rPr lang="sr-Latn-RS" sz="3200" dirty="0" smtClean="0"/>
              <a:t> </a:t>
            </a:r>
            <a:r>
              <a:rPr lang="en-US" sz="3200" dirty="0" err="1" smtClean="0"/>
              <a:t>razumevanju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266083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124713"/>
            <a:ext cx="109728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Sv</a:t>
            </a:r>
            <a:r>
              <a:rPr lang="sr-Cyrl-RS" sz="6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ka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str</a:t>
            </a:r>
            <a:r>
              <a:rPr lang="sr-Cyrl-RS" sz="6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tegij</a:t>
            </a:r>
            <a:r>
              <a:rPr lang="sr-Cyrl-RS" sz="6000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čit</a:t>
            </a:r>
            <a:r>
              <a:rPr lang="sr-Cyrl-RS" sz="6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nj</a:t>
            </a:r>
            <a:r>
              <a:rPr lang="sr-Cyrl-RS" sz="6000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je v</a:t>
            </a:r>
            <a:r>
              <a:rPr lang="sr-Cyrl-RS" sz="6000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sr-Latn-RS" sz="6000" dirty="0" err="1">
                <a:solidFill>
                  <a:schemeClr val="accent1">
                    <a:lumMod val="50000"/>
                  </a:schemeClr>
                </a:solidFill>
              </a:rPr>
              <a:t>ž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sr-Cyrl-RS" sz="6000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odre</a:t>
            </a:r>
            <a:r>
              <a:rPr lang="sr-Latn-RS" sz="6000" dirty="0" smtClean="0">
                <a:solidFill>
                  <a:schemeClr val="accent1">
                    <a:lumMod val="50000"/>
                  </a:schemeClr>
                </a:solidFill>
              </a:rPr>
              <a:t>đ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enoj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situaciji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tako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da je </a:t>
            </a:r>
            <a:r>
              <a:rPr lang="en-US" sz="6000" b="1" dirty="0" err="1" smtClean="0">
                <a:solidFill>
                  <a:schemeClr val="accent1">
                    <a:lumMod val="50000"/>
                  </a:schemeClr>
                </a:solidFill>
              </a:rPr>
              <a:t>kombinovanje</a:t>
            </a: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b="1" dirty="0" err="1" smtClean="0">
                <a:solidFill>
                  <a:schemeClr val="accent1">
                    <a:lumMod val="50000"/>
                  </a:schemeClr>
                </a:solidFill>
              </a:rPr>
              <a:t>strategija</a:t>
            </a: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uvek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korisno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dobrodošlo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ctr"/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46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Kako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čitati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kritički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46633"/>
            <a:ext cx="10972800" cy="4525963"/>
          </a:xfrm>
        </p:spPr>
        <p:txBody>
          <a:bodyPr>
            <a:noAutofit/>
          </a:bodyPr>
          <a:lstStyle/>
          <a:p>
            <a:r>
              <a:rPr lang="sr-Latn-RS" sz="3600" b="1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kademsko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čitanje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ne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postoji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bez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kritičkog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mišljenja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sr-Latn-RS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050" dirty="0" smtClean="0"/>
          </a:p>
          <a:p>
            <a:r>
              <a:rPr lang="en-US" sz="3600" dirty="0" err="1" smtClean="0"/>
              <a:t>Efikasno</a:t>
            </a:r>
            <a:r>
              <a:rPr lang="en-US" sz="3600" dirty="0" smtClean="0"/>
              <a:t> </a:t>
            </a:r>
            <a:r>
              <a:rPr lang="en-US" sz="3600" dirty="0" err="1" smtClean="0"/>
              <a:t>čitanje</a:t>
            </a:r>
            <a:r>
              <a:rPr lang="en-US" sz="3600" dirty="0" smtClean="0"/>
              <a:t> </a:t>
            </a:r>
            <a:r>
              <a:rPr lang="en-US" sz="3600" dirty="0" err="1" smtClean="0"/>
              <a:t>nije</a:t>
            </a:r>
            <a:r>
              <a:rPr lang="en-US" sz="3600" dirty="0" smtClean="0"/>
              <a:t> </a:t>
            </a:r>
            <a:r>
              <a:rPr lang="en-US" sz="3600" dirty="0" err="1" smtClean="0"/>
              <a:t>jedina</a:t>
            </a:r>
            <a:r>
              <a:rPr lang="en-US" sz="3600" dirty="0" smtClean="0"/>
              <a:t> </a:t>
            </a:r>
            <a:r>
              <a:rPr lang="en-US" sz="3600" dirty="0" err="1" smtClean="0"/>
              <a:t>veština</a:t>
            </a:r>
            <a:r>
              <a:rPr lang="en-US" sz="3600" dirty="0" smtClean="0"/>
              <a:t> </a:t>
            </a:r>
            <a:r>
              <a:rPr lang="en-US" sz="3600" dirty="0" err="1" smtClean="0"/>
              <a:t>koja</a:t>
            </a:r>
            <a:r>
              <a:rPr lang="en-US" sz="3600" dirty="0" smtClean="0"/>
              <a:t> je </a:t>
            </a:r>
            <a:r>
              <a:rPr lang="en-US" sz="3600" dirty="0" err="1" smtClean="0"/>
              <a:t>potrebna</a:t>
            </a:r>
            <a:r>
              <a:rPr lang="en-US" sz="3600" dirty="0" smtClean="0"/>
              <a:t> </a:t>
            </a:r>
            <a:r>
              <a:rPr lang="en-US" sz="3600" dirty="0" err="1" smtClean="0"/>
              <a:t>pri</a:t>
            </a:r>
            <a:r>
              <a:rPr lang="en-US" sz="3600" dirty="0" smtClean="0"/>
              <a:t> </a:t>
            </a:r>
            <a:r>
              <a:rPr lang="en-US" sz="3600" dirty="0" err="1" smtClean="0"/>
              <a:t>studiranju</a:t>
            </a:r>
            <a:r>
              <a:rPr lang="en-US" sz="3600" dirty="0" smtClean="0"/>
              <a:t>, </a:t>
            </a:r>
            <a:r>
              <a:rPr lang="en-US" sz="3600" dirty="0" err="1" smtClean="0"/>
              <a:t>već</a:t>
            </a:r>
            <a:r>
              <a:rPr lang="en-US" sz="3600" dirty="0" smtClean="0"/>
              <a:t> je </a:t>
            </a:r>
            <a:r>
              <a:rPr lang="en-US" sz="3600" dirty="0" err="1" smtClean="0"/>
              <a:t>potrebno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kritičko</a:t>
            </a:r>
            <a:r>
              <a:rPr lang="sr-Latn-RS" sz="3600" dirty="0"/>
              <a:t> </a:t>
            </a:r>
            <a:r>
              <a:rPr lang="en-US" sz="3600" dirty="0" err="1" smtClean="0"/>
              <a:t>čitanje</a:t>
            </a:r>
            <a:r>
              <a:rPr lang="en-US" sz="3600" dirty="0" smtClean="0"/>
              <a:t> </a:t>
            </a:r>
            <a:r>
              <a:rPr lang="en-US" sz="3600" dirty="0" err="1" smtClean="0"/>
              <a:t>tekstova</a:t>
            </a:r>
            <a:r>
              <a:rPr lang="en-US" sz="3600" dirty="0" smtClean="0"/>
              <a:t>.</a:t>
            </a:r>
            <a:endParaRPr lang="sr-Latn-RS" sz="3600" dirty="0" smtClean="0"/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3600" dirty="0" err="1" smtClean="0"/>
              <a:t>Ovo</a:t>
            </a:r>
            <a:r>
              <a:rPr lang="en-US" sz="3600" dirty="0" smtClean="0"/>
              <a:t> </a:t>
            </a:r>
            <a:r>
              <a:rPr lang="en-US" sz="3600" dirty="0" err="1" smtClean="0"/>
              <a:t>znači</a:t>
            </a:r>
            <a:r>
              <a:rPr lang="en-US" sz="3600" dirty="0" smtClean="0"/>
              <a:t> :</a:t>
            </a:r>
          </a:p>
          <a:p>
            <a:r>
              <a:rPr lang="sr-Latn-RS" sz="3600" b="1" dirty="0" err="1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azume</a:t>
            </a:r>
            <a:r>
              <a:rPr lang="sr-Latn-RS" sz="3600" b="1" dirty="0" smtClean="0">
                <a:solidFill>
                  <a:schemeClr val="accent1">
                    <a:lumMod val="50000"/>
                  </a:schemeClr>
                </a:solidFill>
              </a:rPr>
              <a:t>ti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poruku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koja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je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sopštena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sr-Latn-RS" sz="3600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roceni</a:t>
            </a:r>
            <a:r>
              <a:rPr lang="sr-Latn-RS" sz="3600" b="1" dirty="0" smtClean="0">
                <a:solidFill>
                  <a:schemeClr val="accent1">
                    <a:lumMod val="50000"/>
                  </a:schemeClr>
                </a:solidFill>
              </a:rPr>
              <a:t>ti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dokaze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koji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podr</a:t>
            </a:r>
            <a:r>
              <a:rPr lang="sr-Latn-RS" sz="3600" b="1" dirty="0">
                <a:solidFill>
                  <a:schemeClr val="accent1">
                    <a:lumMod val="50000"/>
                  </a:schemeClr>
                </a:solidFill>
              </a:rPr>
              <a:t>ž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avaju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poruku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sr-Latn-RS" sz="3600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roceni</a:t>
            </a:r>
            <a:r>
              <a:rPr lang="sr-Latn-RS" sz="3600" b="1" dirty="0" smtClean="0">
                <a:solidFill>
                  <a:schemeClr val="accent1">
                    <a:lumMod val="50000"/>
                  </a:schemeClr>
                </a:solidFill>
              </a:rPr>
              <a:t>ti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perspektivu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</a:rPr>
              <a:t>pisca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7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KAKO ČITATI AKADEMSKE TEKSTOVE?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24" y="1600201"/>
            <a:ext cx="10972800" cy="4525963"/>
          </a:xfrm>
        </p:spPr>
        <p:txBody>
          <a:bodyPr>
            <a:noAutofit/>
          </a:bodyPr>
          <a:lstStyle/>
          <a:p>
            <a:r>
              <a:rPr lang="sr-Latn-RS" sz="2400" dirty="0"/>
              <a:t>F</a:t>
            </a:r>
            <a:r>
              <a:rPr lang="en-US" sz="2400" dirty="0" err="1" smtClean="0"/>
              <a:t>ormalni</a:t>
            </a:r>
            <a:r>
              <a:rPr lang="en-US" sz="2400" dirty="0" smtClean="0"/>
              <a:t> </a:t>
            </a:r>
            <a:r>
              <a:rPr lang="en-US" sz="2400" dirty="0" err="1" smtClean="0"/>
              <a:t>po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stilu</a:t>
            </a:r>
            <a:r>
              <a:rPr lang="en-US" sz="2400" dirty="0" smtClean="0"/>
              <a:t> </a:t>
            </a:r>
            <a:r>
              <a:rPr lang="en-US" sz="2400" dirty="0" err="1" smtClean="0"/>
              <a:t>pisanja</a:t>
            </a:r>
            <a:r>
              <a:rPr lang="en-US" sz="2400" dirty="0" smtClean="0"/>
              <a:t>. </a:t>
            </a:r>
            <a:endParaRPr lang="sr-Latn-RS" sz="2400" dirty="0" smtClean="0"/>
          </a:p>
          <a:p>
            <a:endParaRPr lang="sr-Latn-RS" sz="2400" dirty="0" smtClean="0"/>
          </a:p>
          <a:p>
            <a:pPr marL="0" indent="0">
              <a:buNone/>
            </a:pPr>
            <a:r>
              <a:rPr lang="en-US" sz="2400" dirty="0" err="1" smtClean="0"/>
              <a:t>Najbolje</a:t>
            </a:r>
            <a:r>
              <a:rPr lang="en-US" sz="2400" dirty="0" smtClean="0"/>
              <a:t> bi </a:t>
            </a:r>
            <a:r>
              <a:rPr lang="en-US" sz="2400" dirty="0" err="1" smtClean="0"/>
              <a:t>bilo</a:t>
            </a:r>
            <a:r>
              <a:rPr lang="en-US" sz="2400" dirty="0" smtClean="0"/>
              <a:t> </a:t>
            </a:r>
            <a:r>
              <a:rPr lang="en-US" sz="2400" dirty="0" err="1" smtClean="0"/>
              <a:t>fokusirati</a:t>
            </a:r>
            <a:r>
              <a:rPr lang="en-US" sz="2400" dirty="0" smtClean="0"/>
              <a:t> se </a:t>
            </a:r>
            <a:r>
              <a:rPr lang="en-US" sz="2400" dirty="0" err="1" smtClean="0"/>
              <a:t>na</a:t>
            </a:r>
            <a:r>
              <a:rPr lang="en-US" sz="2400" dirty="0" smtClean="0"/>
              <a:t>:</a:t>
            </a:r>
          </a:p>
          <a:p>
            <a:pPr algn="ctr"/>
            <a:r>
              <a:rPr lang="sr-Latn-RS" sz="2400" b="1" dirty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itanje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uvoda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kako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bi se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pronašla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osnovna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poenta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tj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svrha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teze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ili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ključni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glavni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argument </a:t>
            </a:r>
            <a:endParaRPr lang="sr-Latn-R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Latn-RS" sz="2400" dirty="0" smtClean="0"/>
              <a:t>(</a:t>
            </a:r>
            <a:r>
              <a:rPr lang="en-US" sz="2400" dirty="0" err="1" smtClean="0"/>
              <a:t>uloga</a:t>
            </a:r>
            <a:r>
              <a:rPr lang="en-US" sz="2400" dirty="0" smtClean="0"/>
              <a:t> </a:t>
            </a:r>
            <a:r>
              <a:rPr lang="en-US" sz="2400" dirty="0" err="1" smtClean="0"/>
              <a:t>uvoda</a:t>
            </a:r>
            <a:r>
              <a:rPr lang="en-US" sz="2400" dirty="0" smtClean="0"/>
              <a:t> je da </a:t>
            </a:r>
            <a:r>
              <a:rPr lang="en-US" sz="2400" dirty="0" err="1" smtClean="0"/>
              <a:t>načini</a:t>
            </a:r>
            <a:r>
              <a:rPr lang="en-US" sz="2400" dirty="0" smtClean="0"/>
              <a:t> </a:t>
            </a:r>
            <a:r>
              <a:rPr lang="en-US" sz="2400" dirty="0" err="1" smtClean="0"/>
              <a:t>osnovu</a:t>
            </a:r>
            <a:r>
              <a:rPr lang="en-US" sz="2400" dirty="0" smtClean="0"/>
              <a:t> </a:t>
            </a:r>
            <a:r>
              <a:rPr lang="en-US" sz="2400" dirty="0" err="1" smtClean="0"/>
              <a:t>teme</a:t>
            </a:r>
            <a:r>
              <a:rPr lang="en-US" sz="2400" dirty="0" smtClean="0"/>
              <a:t> </a:t>
            </a:r>
            <a:r>
              <a:rPr lang="en-US" sz="2400" dirty="0" err="1" smtClean="0"/>
              <a:t>akademskog</a:t>
            </a:r>
            <a:r>
              <a:rPr lang="en-US" sz="2400" dirty="0" smtClean="0"/>
              <a:t> </a:t>
            </a:r>
            <a:r>
              <a:rPr lang="en-US" sz="2400" dirty="0" err="1" smtClean="0"/>
              <a:t>teksta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da u </a:t>
            </a:r>
            <a:r>
              <a:rPr lang="en-US" sz="2400" dirty="0" err="1" smtClean="0"/>
              <a:t>prvi</a:t>
            </a:r>
            <a:r>
              <a:rPr lang="en-US" sz="2400" dirty="0" smtClean="0"/>
              <a:t> plan</a:t>
            </a:r>
            <a:r>
              <a:rPr lang="sr-Latn-RS" sz="2400" dirty="0" smtClean="0"/>
              <a:t> </a:t>
            </a:r>
            <a:r>
              <a:rPr lang="en-US" sz="2400" dirty="0" err="1" smtClean="0"/>
              <a:t>istakne</a:t>
            </a:r>
            <a:r>
              <a:rPr lang="en-US" sz="2400" dirty="0" smtClean="0"/>
              <a:t> </a:t>
            </a:r>
            <a:r>
              <a:rPr lang="en-US" sz="2400" dirty="0" err="1" smtClean="0"/>
              <a:t>osnovnu</a:t>
            </a:r>
            <a:r>
              <a:rPr lang="en-US" sz="2400" dirty="0" smtClean="0"/>
              <a:t> </a:t>
            </a:r>
            <a:r>
              <a:rPr lang="en-US" sz="2400" dirty="0" err="1" smtClean="0"/>
              <a:t>poentu</a:t>
            </a:r>
            <a:r>
              <a:rPr lang="en-US" sz="2400" dirty="0" smtClean="0"/>
              <a:t> </a:t>
            </a:r>
            <a:r>
              <a:rPr lang="en-US" sz="2400" dirty="0" err="1" smtClean="0"/>
              <a:t>pisca</a:t>
            </a:r>
            <a:r>
              <a:rPr lang="sr-Latn-RS" sz="2400" dirty="0" smtClean="0"/>
              <a:t>)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 algn="ctr"/>
            <a:r>
              <a:rPr lang="sr-Latn-RS" sz="2400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regled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pronala</a:t>
            </a:r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</a:rPr>
              <a:t>ž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enje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ključnih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rečenica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tj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rečenica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koje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čine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poentu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pasusa</a:t>
            </a:r>
            <a:endParaRPr lang="sr-Latn-R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sr-Latn-RS" sz="2400" dirty="0" smtClean="0"/>
              <a:t>(</a:t>
            </a:r>
            <a:r>
              <a:rPr lang="en-US" sz="2400" dirty="0" err="1" smtClean="0"/>
              <a:t>ključna</a:t>
            </a:r>
            <a:r>
              <a:rPr lang="sr-Latn-RS" sz="2400" dirty="0"/>
              <a:t> </a:t>
            </a:r>
            <a:r>
              <a:rPr lang="en-US" sz="2400" dirty="0" err="1" smtClean="0"/>
              <a:t>rečenica</a:t>
            </a:r>
            <a:r>
              <a:rPr lang="en-US" sz="2400" dirty="0" smtClean="0"/>
              <a:t> </a:t>
            </a:r>
            <a:r>
              <a:rPr lang="en-US" sz="2400" dirty="0" err="1" smtClean="0"/>
              <a:t>ukazuje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osnovnu</a:t>
            </a:r>
            <a:r>
              <a:rPr lang="en-US" sz="2400" dirty="0" smtClean="0"/>
              <a:t> </a:t>
            </a:r>
            <a:r>
              <a:rPr lang="en-US" sz="2400" dirty="0" err="1" smtClean="0"/>
              <a:t>poentu</a:t>
            </a:r>
            <a:r>
              <a:rPr lang="en-US" sz="2400" dirty="0" smtClean="0"/>
              <a:t> </a:t>
            </a:r>
            <a:r>
              <a:rPr lang="en-US" sz="2400" dirty="0" err="1" smtClean="0"/>
              <a:t>koja</a:t>
            </a:r>
            <a:r>
              <a:rPr lang="en-US" sz="2400" dirty="0" smtClean="0"/>
              <a:t> je data u </a:t>
            </a:r>
            <a:r>
              <a:rPr lang="en-US" sz="2400" dirty="0" err="1" smtClean="0"/>
              <a:t>pasusu</a:t>
            </a:r>
            <a:r>
              <a:rPr lang="en-US" sz="2400" dirty="0" smtClean="0"/>
              <a:t>, </a:t>
            </a:r>
            <a:r>
              <a:rPr lang="en-US" sz="2400" dirty="0" err="1" smtClean="0"/>
              <a:t>dok</a:t>
            </a:r>
            <a:r>
              <a:rPr lang="en-US" sz="2400" dirty="0" smtClean="0"/>
              <a:t> </a:t>
            </a:r>
            <a:r>
              <a:rPr lang="en-US" sz="2400" dirty="0" err="1" smtClean="0"/>
              <a:t>sve</a:t>
            </a:r>
            <a:r>
              <a:rPr lang="en-US" sz="2400" dirty="0" smtClean="0"/>
              <a:t> </a:t>
            </a:r>
            <a:r>
              <a:rPr lang="en-US" sz="2400" dirty="0" err="1" smtClean="0"/>
              <a:t>druge</a:t>
            </a:r>
            <a:r>
              <a:rPr lang="en-US" sz="2400" dirty="0" smtClean="0"/>
              <a:t> </a:t>
            </a:r>
            <a:r>
              <a:rPr lang="en-US" sz="2400" dirty="0" err="1" smtClean="0"/>
              <a:t>rečenice</a:t>
            </a:r>
            <a:r>
              <a:rPr lang="en-US" sz="2400" dirty="0" smtClean="0"/>
              <a:t> u</a:t>
            </a:r>
            <a:r>
              <a:rPr lang="sr-Latn-RS" sz="2400" dirty="0" smtClean="0"/>
              <a:t> </a:t>
            </a:r>
            <a:r>
              <a:rPr lang="en-US" sz="2400" dirty="0" err="1" smtClean="0"/>
              <a:t>pasusu</a:t>
            </a:r>
            <a:r>
              <a:rPr lang="en-US" sz="2400" dirty="0" smtClean="0"/>
              <a:t> </a:t>
            </a:r>
            <a:r>
              <a:rPr lang="en-US" sz="2400" dirty="0" err="1" smtClean="0"/>
              <a:t>imaju</a:t>
            </a:r>
            <a:r>
              <a:rPr lang="en-US" sz="2400" dirty="0" smtClean="0"/>
              <a:t> </a:t>
            </a:r>
            <a:r>
              <a:rPr lang="en-US" sz="2400" dirty="0" err="1" smtClean="0"/>
              <a:t>ulogu</a:t>
            </a:r>
            <a:r>
              <a:rPr lang="en-US" sz="2400" dirty="0" smtClean="0"/>
              <a:t> da </a:t>
            </a:r>
            <a:r>
              <a:rPr lang="en-US" sz="2400" dirty="0" err="1" smtClean="0"/>
              <a:t>daju</a:t>
            </a:r>
            <a:r>
              <a:rPr lang="en-US" sz="2400" dirty="0" smtClean="0"/>
              <a:t> </a:t>
            </a:r>
            <a:r>
              <a:rPr lang="en-US" sz="2400" dirty="0" err="1" smtClean="0"/>
              <a:t>dodatna</a:t>
            </a:r>
            <a:r>
              <a:rPr lang="en-US" sz="2400" dirty="0" smtClean="0"/>
              <a:t> </a:t>
            </a:r>
            <a:r>
              <a:rPr lang="en-US" sz="2400" dirty="0" err="1" smtClean="0"/>
              <a:t>objašnjenja</a:t>
            </a:r>
            <a:r>
              <a:rPr lang="en-US" sz="2400" dirty="0" smtClean="0"/>
              <a:t> </a:t>
            </a:r>
            <a:r>
              <a:rPr lang="en-US" sz="2400" dirty="0" err="1" smtClean="0"/>
              <a:t>ili</a:t>
            </a:r>
            <a:r>
              <a:rPr lang="en-US" sz="2400" dirty="0" smtClean="0"/>
              <a:t> </a:t>
            </a:r>
            <a:r>
              <a:rPr lang="en-US" sz="2400" dirty="0" err="1" smtClean="0"/>
              <a:t>obezbede</a:t>
            </a:r>
            <a:r>
              <a:rPr lang="en-US" sz="2400" dirty="0" smtClean="0"/>
              <a:t> </a:t>
            </a:r>
            <a:r>
              <a:rPr lang="en-US" sz="2400" dirty="0" err="1" smtClean="0"/>
              <a:t>dokaz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datu</a:t>
            </a:r>
            <a:r>
              <a:rPr lang="en-US" sz="2400" dirty="0" smtClean="0"/>
              <a:t> </a:t>
            </a:r>
            <a:r>
              <a:rPr lang="en-US" sz="2400" dirty="0" err="1" smtClean="0"/>
              <a:t>poentu</a:t>
            </a:r>
            <a:r>
              <a:rPr lang="sr-Latn-RS" sz="2400" dirty="0"/>
              <a:t>)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6911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544" y="1243585"/>
            <a:ext cx="10515600" cy="2117408"/>
          </a:xfrm>
        </p:spPr>
        <p:txBody>
          <a:bodyPr>
            <a:noAutofit/>
          </a:bodyPr>
          <a:lstStyle/>
          <a:p>
            <a:pPr algn="ctr"/>
            <a:r>
              <a:rPr lang="sr-Latn-RS" sz="3200" b="1" u="sng" dirty="0" smtClean="0">
                <a:solidFill>
                  <a:srgbClr val="FF0000"/>
                </a:solidFill>
              </a:rPr>
              <a:t/>
            </a:r>
            <a:br>
              <a:rPr lang="sr-Latn-RS" sz="3200" b="1" u="sng" dirty="0" smtClean="0">
                <a:solidFill>
                  <a:srgbClr val="FF0000"/>
                </a:solidFill>
              </a:rPr>
            </a:br>
            <a:r>
              <a:rPr lang="sr-Latn-RS" sz="3200" b="1" u="sng" dirty="0">
                <a:solidFill>
                  <a:srgbClr val="FF0000"/>
                </a:solidFill>
              </a:rPr>
              <a:t/>
            </a:r>
            <a:br>
              <a:rPr lang="sr-Latn-RS" sz="3200" b="1" u="sng" dirty="0">
                <a:solidFill>
                  <a:srgbClr val="FF0000"/>
                </a:solidFill>
              </a:rPr>
            </a:br>
            <a:r>
              <a:rPr lang="sr-Latn-RS" sz="3200" b="1" u="sng" dirty="0" smtClean="0">
                <a:solidFill>
                  <a:srgbClr val="FF0000"/>
                </a:solidFill>
              </a:rPr>
              <a:t/>
            </a:r>
            <a:br>
              <a:rPr lang="sr-Latn-RS" sz="3200" b="1" u="sng" dirty="0" smtClean="0">
                <a:solidFill>
                  <a:srgbClr val="FF0000"/>
                </a:solidFill>
              </a:rPr>
            </a:b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Akademsko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itanje</a:t>
            </a:r>
            <a: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Osnovn</a:t>
            </a:r>
            <a: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akademsk</a:t>
            </a:r>
            <a: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veština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neophodn</a:t>
            </a:r>
            <a: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uspešno</a:t>
            </a:r>
            <a: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usvajanje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obradu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sadr</a:t>
            </a:r>
            <a:r>
              <a:rPr lang="sr-Latn-RS" sz="4000" b="1" dirty="0">
                <a:solidFill>
                  <a:schemeClr val="accent1">
                    <a:lumMod val="75000"/>
                  </a:schemeClr>
                </a:solidFill>
              </a:rPr>
              <a:t>ž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aja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visokoškolskom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nivou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 rot="5400000">
            <a:off x="5937504" y="1975104"/>
            <a:ext cx="768096" cy="1207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858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0942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KAKO ČITATI UD</a:t>
            </a:r>
            <a:r>
              <a:rPr lang="sr-Latn-RS" sz="4000" b="1" dirty="0" smtClean="0"/>
              <a:t>Ž</a:t>
            </a:r>
            <a:r>
              <a:rPr lang="en-US" sz="4000" b="1" dirty="0" smtClean="0"/>
              <a:t>BENIKE?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RS" sz="6000" dirty="0" smtClean="0"/>
          </a:p>
          <a:p>
            <a:r>
              <a:rPr lang="sr-Latn-RS" sz="4800" dirty="0" smtClean="0"/>
              <a:t>P</a:t>
            </a:r>
            <a:r>
              <a:rPr lang="en-US" sz="4800" dirty="0" err="1" smtClean="0"/>
              <a:t>odeliti</a:t>
            </a:r>
            <a:r>
              <a:rPr lang="en-US" sz="4800" dirty="0" smtClean="0"/>
              <a:t> </a:t>
            </a:r>
            <a:r>
              <a:rPr lang="en-US" sz="4800" dirty="0" err="1" smtClean="0"/>
              <a:t>knjigu</a:t>
            </a:r>
            <a:r>
              <a:rPr lang="en-US" sz="4800" dirty="0" smtClean="0"/>
              <a:t> </a:t>
            </a:r>
            <a:r>
              <a:rPr lang="en-US" sz="4800" dirty="0" err="1" smtClean="0"/>
              <a:t>na</a:t>
            </a:r>
            <a:r>
              <a:rPr lang="en-US" sz="4800" dirty="0" smtClean="0"/>
              <a:t> </a:t>
            </a:r>
            <a:r>
              <a:rPr lang="en-US" sz="4800" b="1" dirty="0" err="1" smtClean="0">
                <a:solidFill>
                  <a:schemeClr val="accent1">
                    <a:lumMod val="75000"/>
                  </a:schemeClr>
                </a:solidFill>
              </a:rPr>
              <a:t>poglavlja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r>
              <a:rPr lang="sr-Latn-RS" sz="4800" dirty="0" err="1"/>
              <a:t>P</a:t>
            </a:r>
            <a:r>
              <a:rPr lang="en-US" sz="4800" dirty="0" err="1" smtClean="0"/>
              <a:t>odeliti</a:t>
            </a:r>
            <a:r>
              <a:rPr lang="en-US" sz="4800" dirty="0" smtClean="0"/>
              <a:t> </a:t>
            </a:r>
            <a:r>
              <a:rPr lang="en-US" sz="4800" dirty="0" err="1" smtClean="0"/>
              <a:t>poglavlja</a:t>
            </a:r>
            <a:r>
              <a:rPr lang="en-US" sz="4800" dirty="0" smtClean="0"/>
              <a:t> </a:t>
            </a:r>
            <a:r>
              <a:rPr lang="en-US" sz="4800" dirty="0" err="1" smtClean="0"/>
              <a:t>na</a:t>
            </a:r>
            <a:r>
              <a:rPr lang="en-US" sz="4800" dirty="0" smtClean="0"/>
              <a:t> </a:t>
            </a:r>
            <a:r>
              <a:rPr lang="en-US" sz="4800" b="1" dirty="0" err="1" smtClean="0">
                <a:solidFill>
                  <a:schemeClr val="accent1">
                    <a:lumMod val="75000"/>
                  </a:schemeClr>
                </a:solidFill>
              </a:rPr>
              <a:t>sekcije</a:t>
            </a:r>
            <a:r>
              <a:rPr lang="en-US" sz="4800" dirty="0" smtClean="0"/>
              <a:t> </a:t>
            </a:r>
            <a:r>
              <a:rPr lang="en-US" sz="4800" dirty="0" err="1" smtClean="0"/>
              <a:t>i</a:t>
            </a:r>
            <a:endParaRPr lang="en-US" sz="4800" dirty="0" smtClean="0"/>
          </a:p>
          <a:p>
            <a:r>
              <a:rPr lang="sr-Latn-RS" sz="4800" dirty="0" err="1"/>
              <a:t>P</a:t>
            </a:r>
            <a:r>
              <a:rPr lang="en-US" sz="4800" dirty="0" err="1" smtClean="0"/>
              <a:t>odeliti</a:t>
            </a:r>
            <a:r>
              <a:rPr lang="en-US" sz="4800" dirty="0" smtClean="0"/>
              <a:t> </a:t>
            </a:r>
            <a:r>
              <a:rPr lang="en-US" sz="4800" dirty="0" err="1" smtClean="0"/>
              <a:t>sekcije</a:t>
            </a:r>
            <a:r>
              <a:rPr lang="en-US" sz="4800" dirty="0" smtClean="0"/>
              <a:t> </a:t>
            </a:r>
            <a:r>
              <a:rPr lang="en-US" sz="4800" dirty="0" err="1" smtClean="0"/>
              <a:t>na</a:t>
            </a:r>
            <a:r>
              <a:rPr lang="en-US" sz="4800" dirty="0" smtClean="0"/>
              <a:t> </a:t>
            </a:r>
            <a:r>
              <a:rPr lang="en-US" sz="4800" b="1" dirty="0" err="1" smtClean="0">
                <a:solidFill>
                  <a:schemeClr val="accent1">
                    <a:lumMod val="75000"/>
                  </a:schemeClr>
                </a:solidFill>
              </a:rPr>
              <a:t>podsekcije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103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P</a:t>
            </a:r>
            <a:r>
              <a:rPr lang="sr-Latn-RS" sz="4800" dirty="0" smtClean="0"/>
              <a:t>rezentacija </a:t>
            </a:r>
            <a:r>
              <a:rPr lang="en-US" sz="4800" dirty="0" err="1" smtClean="0"/>
              <a:t>pripremljena</a:t>
            </a:r>
            <a:r>
              <a:rPr lang="sr-Latn-RS" sz="4800" dirty="0" smtClean="0"/>
              <a:t> </a:t>
            </a:r>
            <a:r>
              <a:rPr lang="sr-Latn-RS" sz="4800" dirty="0" smtClean="0"/>
              <a:t>pomoću priručnika </a:t>
            </a:r>
          </a:p>
          <a:p>
            <a:pPr marL="0" indent="0" algn="ctr">
              <a:buNone/>
            </a:pPr>
            <a:r>
              <a:rPr lang="en-US" sz="4800" dirty="0" smtClean="0"/>
              <a:t>K A K O </a:t>
            </a:r>
            <a:r>
              <a:rPr lang="sr-Latn-RS" sz="4800" dirty="0" smtClean="0"/>
              <a:t> </a:t>
            </a:r>
            <a:r>
              <a:rPr lang="en-US" sz="4800" dirty="0" smtClean="0"/>
              <a:t>U S P E Š N O</a:t>
            </a:r>
            <a:r>
              <a:rPr lang="sr-Latn-RS" sz="4800" dirty="0" smtClean="0"/>
              <a:t> </a:t>
            </a:r>
            <a:r>
              <a:rPr lang="en-US" sz="4800" dirty="0" smtClean="0"/>
              <a:t> Č I T A T I </a:t>
            </a:r>
            <a:r>
              <a:rPr lang="sr-Latn-RS" sz="4800" dirty="0" smtClean="0"/>
              <a:t> </a:t>
            </a:r>
            <a:r>
              <a:rPr lang="en-US" sz="4800" dirty="0" smtClean="0"/>
              <a:t>I </a:t>
            </a:r>
            <a:r>
              <a:rPr lang="sr-Latn-RS" sz="4800" dirty="0" smtClean="0"/>
              <a:t> </a:t>
            </a:r>
            <a:r>
              <a:rPr lang="en-US" sz="4800" dirty="0" smtClean="0"/>
              <a:t>P I S A T I</a:t>
            </a:r>
            <a:endParaRPr lang="sr-Latn-RS" sz="4800" dirty="0" smtClean="0"/>
          </a:p>
          <a:p>
            <a:pPr marL="0" indent="0" algn="ctr">
              <a:buNone/>
            </a:pPr>
            <a:r>
              <a:rPr lang="sr-Latn-RS" sz="2800" dirty="0" smtClean="0"/>
              <a:t>/</a:t>
            </a:r>
            <a:r>
              <a:rPr lang="en-US" sz="2800" dirty="0" err="1" smtClean="0"/>
              <a:t>Mr</a:t>
            </a:r>
            <a:r>
              <a:rPr lang="en-US" sz="2800" dirty="0" smtClean="0"/>
              <a:t> Ana </a:t>
            </a:r>
            <a:r>
              <a:rPr lang="en-US" sz="2800" dirty="0" err="1" smtClean="0"/>
              <a:t>Jurčić</a:t>
            </a:r>
            <a:r>
              <a:rPr lang="sr-Latn-RS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Mr</a:t>
            </a:r>
            <a:r>
              <a:rPr lang="en-US" sz="2800" dirty="0" smtClean="0"/>
              <a:t> Andrea </a:t>
            </a:r>
            <a:r>
              <a:rPr lang="en-US" sz="2800" dirty="0" err="1" smtClean="0"/>
              <a:t>Fejos</a:t>
            </a:r>
            <a:r>
              <a:rPr lang="sr-Latn-RS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Mr</a:t>
            </a:r>
            <a:r>
              <a:rPr lang="en-US" sz="2800" dirty="0" smtClean="0"/>
              <a:t> Milena </a:t>
            </a:r>
            <a:r>
              <a:rPr lang="en-US" sz="2800" dirty="0" err="1" smtClean="0"/>
              <a:t>Dinić</a:t>
            </a:r>
            <a:r>
              <a:rPr lang="sr-Latn-RS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Mr</a:t>
            </a:r>
            <a:r>
              <a:rPr lang="en-US" sz="2800" dirty="0" smtClean="0"/>
              <a:t> Milan </a:t>
            </a:r>
            <a:r>
              <a:rPr lang="en-US" sz="2800" dirty="0" err="1" smtClean="0"/>
              <a:t>Čupić</a:t>
            </a:r>
            <a:r>
              <a:rPr lang="sr-Latn-RS" sz="2800" dirty="0" smtClean="0"/>
              <a:t>/</a:t>
            </a:r>
          </a:p>
          <a:p>
            <a:pPr marL="0" indent="0" algn="ctr">
              <a:buNone/>
            </a:pPr>
            <a:endParaRPr lang="sr-Latn-RS" sz="2800" dirty="0"/>
          </a:p>
          <a:p>
            <a:pPr marL="0" indent="0" algn="ctr">
              <a:buNone/>
            </a:pPr>
            <a:r>
              <a:rPr lang="en-US" dirty="0" smtClean="0"/>
              <a:t>P</a:t>
            </a:r>
            <a:r>
              <a:rPr lang="sr-Latn-RS" dirty="0" smtClean="0"/>
              <a:t>riprema prezentacije  Tijana Cvetković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53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291072" y="1840992"/>
            <a:ext cx="5669280" cy="4425696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sr-Latn-RS" dirty="0" smtClean="0"/>
          </a:p>
          <a:p>
            <a:pPr marL="0" indent="0">
              <a:buNone/>
            </a:pPr>
            <a:endParaRPr lang="sr-Latn-RS" sz="3600" dirty="0"/>
          </a:p>
          <a:p>
            <a:pPr algn="ctr">
              <a:buNone/>
            </a:pPr>
            <a:r>
              <a:rPr lang="sr-Latn-RS" sz="6700" b="1" dirty="0" err="1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6700" b="1" dirty="0" err="1" smtClean="0">
                <a:solidFill>
                  <a:schemeClr val="accent1">
                    <a:lumMod val="75000"/>
                  </a:schemeClr>
                </a:solidFill>
              </a:rPr>
              <a:t>naliz</a:t>
            </a:r>
            <a:r>
              <a:rPr lang="sr-Latn-RS" sz="67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sr-Latn-RS" sz="6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6700" b="1" dirty="0" err="1" smtClean="0">
                <a:solidFill>
                  <a:schemeClr val="accent1">
                    <a:lumMod val="75000"/>
                  </a:schemeClr>
                </a:solidFill>
              </a:rPr>
              <a:t>argumenata</a:t>
            </a:r>
            <a:r>
              <a:rPr lang="en-US" sz="6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Latn-RS" sz="6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6700" b="1" dirty="0" err="1" smtClean="0">
                <a:solidFill>
                  <a:schemeClr val="accent1">
                    <a:lumMod val="75000"/>
                  </a:schemeClr>
                </a:solidFill>
              </a:rPr>
              <a:t>koje</a:t>
            </a:r>
            <a:r>
              <a:rPr lang="en-US" sz="6700" b="1" dirty="0" smtClean="0">
                <a:solidFill>
                  <a:schemeClr val="accent1">
                    <a:lumMod val="75000"/>
                  </a:schemeClr>
                </a:solidFill>
              </a:rPr>
              <a:t> je </a:t>
            </a:r>
            <a:r>
              <a:rPr lang="en-US" sz="6700" b="1" dirty="0" err="1" smtClean="0">
                <a:solidFill>
                  <a:schemeClr val="accent1">
                    <a:lumMod val="75000"/>
                  </a:schemeClr>
                </a:solidFill>
              </a:rPr>
              <a:t>autor</a:t>
            </a:r>
            <a:r>
              <a:rPr lang="en-US" sz="6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6700" b="1" dirty="0" err="1" smtClean="0">
                <a:solidFill>
                  <a:schemeClr val="accent1">
                    <a:lumMod val="75000"/>
                  </a:schemeClr>
                </a:solidFill>
              </a:rPr>
              <a:t>izneo</a:t>
            </a:r>
            <a:endParaRPr lang="sr-Latn-RS" sz="6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r-Latn-RS" sz="5100" dirty="0" smtClean="0"/>
              <a:t> </a:t>
            </a:r>
            <a:r>
              <a:rPr lang="en-US" sz="5100" dirty="0" smtClean="0"/>
              <a:t>(</a:t>
            </a:r>
            <a:r>
              <a:rPr lang="en-US" sz="5100" dirty="0" err="1" smtClean="0"/>
              <a:t>način</a:t>
            </a:r>
            <a:r>
              <a:rPr lang="en-US" sz="5100" dirty="0" smtClean="0"/>
              <a:t> </a:t>
            </a:r>
            <a:r>
              <a:rPr lang="en-US" sz="5100" dirty="0" err="1" smtClean="0"/>
              <a:t>na</a:t>
            </a:r>
            <a:r>
              <a:rPr lang="en-US" sz="5100" dirty="0" smtClean="0"/>
              <a:t> </a:t>
            </a:r>
            <a:r>
              <a:rPr lang="en-US" sz="5100" dirty="0" err="1" smtClean="0"/>
              <a:t>koji</a:t>
            </a:r>
            <a:r>
              <a:rPr lang="en-US" sz="5100" dirty="0" smtClean="0"/>
              <a:t> </a:t>
            </a:r>
            <a:r>
              <a:rPr lang="en-US" sz="5100" dirty="0" err="1" smtClean="0"/>
              <a:t>su</a:t>
            </a:r>
            <a:r>
              <a:rPr lang="en-US" sz="5100" dirty="0" smtClean="0"/>
              <a:t> </a:t>
            </a:r>
            <a:r>
              <a:rPr lang="en-US" sz="5100" dirty="0" err="1" smtClean="0"/>
              <a:t>definisani</a:t>
            </a:r>
            <a:r>
              <a:rPr lang="en-US" sz="5100" dirty="0" smtClean="0"/>
              <a:t> </a:t>
            </a:r>
            <a:r>
              <a:rPr lang="en-US" sz="5100" dirty="0" err="1" smtClean="0"/>
              <a:t>odre</a:t>
            </a:r>
            <a:r>
              <a:rPr lang="sr-Latn-RS" sz="5100" dirty="0" smtClean="0"/>
              <a:t>đ</a:t>
            </a:r>
            <a:r>
              <a:rPr lang="en-US" sz="5100" dirty="0" err="1" smtClean="0"/>
              <a:t>eni</a:t>
            </a:r>
            <a:r>
              <a:rPr lang="en-US" sz="5100" dirty="0" smtClean="0"/>
              <a:t> </a:t>
            </a:r>
            <a:r>
              <a:rPr lang="en-US" sz="5100" dirty="0" err="1" smtClean="0"/>
              <a:t>koncepti</a:t>
            </a:r>
            <a:r>
              <a:rPr lang="en-US" sz="5100" dirty="0" smtClean="0"/>
              <a:t>, </a:t>
            </a:r>
            <a:r>
              <a:rPr lang="en-US" sz="5100" dirty="0" err="1" smtClean="0"/>
              <a:t>teorijska</a:t>
            </a:r>
            <a:r>
              <a:rPr lang="sr-Latn-RS" sz="5100" dirty="0"/>
              <a:t> </a:t>
            </a:r>
            <a:r>
              <a:rPr lang="en-US" sz="5100" dirty="0" err="1" smtClean="0"/>
              <a:t>osnova</a:t>
            </a:r>
            <a:r>
              <a:rPr lang="en-US" sz="5100" dirty="0" smtClean="0"/>
              <a:t> </a:t>
            </a:r>
            <a:r>
              <a:rPr lang="en-US" sz="5100" dirty="0" err="1" smtClean="0"/>
              <a:t>teksta</a:t>
            </a:r>
            <a:r>
              <a:rPr lang="en-US" sz="5100" dirty="0" smtClean="0"/>
              <a:t>, </a:t>
            </a:r>
            <a:r>
              <a:rPr lang="en-US" sz="5100" dirty="0" err="1" smtClean="0"/>
              <a:t>metodologija</a:t>
            </a:r>
            <a:r>
              <a:rPr lang="en-US" sz="5100" dirty="0" smtClean="0"/>
              <a:t>, </a:t>
            </a:r>
            <a:r>
              <a:rPr lang="en-US" sz="5100" dirty="0" err="1" smtClean="0"/>
              <a:t>struktura</a:t>
            </a:r>
            <a:r>
              <a:rPr lang="en-US" sz="5100" dirty="0" smtClean="0"/>
              <a:t> </a:t>
            </a:r>
            <a:r>
              <a:rPr lang="en-US" sz="5100" dirty="0" err="1" smtClean="0"/>
              <a:t>teksta</a:t>
            </a:r>
            <a:r>
              <a:rPr lang="en-US" sz="5100" dirty="0" smtClean="0"/>
              <a:t>)</a:t>
            </a:r>
            <a:r>
              <a:rPr lang="sr-Latn-RS" sz="5100" dirty="0" smtClean="0"/>
              <a:t>  </a:t>
            </a:r>
            <a:endParaRPr lang="en-US" sz="51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475488"/>
            <a:ext cx="568147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Akademsko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>č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itanje</a:t>
            </a:r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r-Latn-RS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6992" y="2901696"/>
            <a:ext cx="554736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400" b="1" dirty="0" smtClean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ritičko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razmišljanje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o </a:t>
            </a:r>
            <a:endParaRPr lang="sr-Latn-RS" sz="4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pročitanom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tekstu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Latn-RS" sz="4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r-Latn-RS" sz="4400" dirty="0" smtClean="0"/>
              <a:t> (</a:t>
            </a:r>
            <a:r>
              <a:rPr lang="en-US" sz="4400" dirty="0" err="1" smtClean="0"/>
              <a:t>odre</a:t>
            </a:r>
            <a:r>
              <a:rPr lang="sr-Latn-RS" sz="4400" dirty="0" smtClean="0"/>
              <a:t>đ</a:t>
            </a:r>
            <a:r>
              <a:rPr lang="en-US" sz="4400" dirty="0" err="1" smtClean="0"/>
              <a:t>ivanje</a:t>
            </a:r>
            <a:r>
              <a:rPr lang="en-US" sz="4400" dirty="0" smtClean="0"/>
              <a:t> </a:t>
            </a:r>
            <a:r>
              <a:rPr lang="en-US" sz="4400" dirty="0" err="1" smtClean="0"/>
              <a:t>osnovne</a:t>
            </a:r>
            <a:r>
              <a:rPr lang="en-US" sz="4400" dirty="0" smtClean="0"/>
              <a:t> </a:t>
            </a:r>
            <a:r>
              <a:rPr lang="en-US" sz="4400" dirty="0" err="1" smtClean="0"/>
              <a:t>svrhe</a:t>
            </a:r>
            <a:r>
              <a:rPr lang="en-US" sz="4400" dirty="0" smtClean="0"/>
              <a:t> </a:t>
            </a:r>
            <a:r>
              <a:rPr lang="en-US" sz="4400" dirty="0" err="1" smtClean="0"/>
              <a:t>teksta</a:t>
            </a:r>
            <a:r>
              <a:rPr lang="sr-Latn-RS" sz="4400" dirty="0" smtClean="0"/>
              <a:t>)</a:t>
            </a:r>
          </a:p>
          <a:p>
            <a:pPr algn="ctr"/>
            <a:endParaRPr lang="sr-Latn-RS" sz="3600" dirty="0" smtClean="0"/>
          </a:p>
          <a:p>
            <a:pPr algn="ctr"/>
            <a:endParaRPr lang="en-US" sz="3600" dirty="0" smtClean="0"/>
          </a:p>
          <a:p>
            <a:endParaRPr lang="en-US" dirty="0"/>
          </a:p>
        </p:txBody>
      </p:sp>
      <p:sp>
        <p:nvSpPr>
          <p:cNvPr id="7" name="Left-Up Arrow 6"/>
          <p:cNvSpPr/>
          <p:nvPr/>
        </p:nvSpPr>
        <p:spPr>
          <a:xfrm rot="13404163">
            <a:off x="5044814" y="1576068"/>
            <a:ext cx="1911935" cy="1837438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37353" y="353569"/>
            <a:ext cx="10692063" cy="8412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KORACI KOJE TREBA PRIMENITI PRE ČITANJA</a:t>
            </a:r>
            <a:r>
              <a:rPr kumimoji="0" lang="sr-Latn-R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" y="792480"/>
            <a:ext cx="102656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/>
              <a:t>Opšt</a:t>
            </a:r>
            <a:r>
              <a:rPr lang="sr-Latn-RS" sz="4000" b="1" dirty="0" smtClean="0"/>
              <a:t>i </a:t>
            </a:r>
            <a:r>
              <a:rPr lang="en-US" sz="4000" b="1" dirty="0" err="1" smtClean="0"/>
              <a:t>pregled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materije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koj</a:t>
            </a:r>
            <a:r>
              <a:rPr lang="sr-Latn-RS" sz="4000" b="1" dirty="0" smtClean="0"/>
              <a:t>a se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čita</a:t>
            </a:r>
            <a:endParaRPr lang="sr-Latn-RS" sz="4000" b="1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3292" y="1601965"/>
            <a:ext cx="10788316" cy="470911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Korice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predgovor</a:t>
            </a:r>
            <a:endParaRPr kumimoji="0" lang="sr-Latn-R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</a:t>
            </a:r>
            <a:r>
              <a:rPr kumimoji="0" lang="sr-Latn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endParaRPr kumimoji="0" lang="sr-Latn-R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Uvod</a:t>
            </a:r>
            <a:endParaRPr kumimoji="0" lang="sr-Latn-R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Prv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poslednj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endParaRPr kumimoji="0" lang="sr-Latn-R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Počeci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krajevi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poglavlja</a:t>
            </a:r>
            <a:endParaRPr kumimoji="0" lang="sr-Latn-R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endParaRPr kumimoji="0" lang="sr-Latn-R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Pasusi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poglavlja</a:t>
            </a:r>
            <a:endParaRPr kumimoji="0" lang="sr-Latn-R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sr-Cyrl-R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reč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4558"/>
            <a:ext cx="10515600" cy="520240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Korice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ili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predgovor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endParaRPr lang="sr-Latn-RS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sr-Latn-RS" sz="1200" dirty="0" smtClean="0"/>
          </a:p>
          <a:p>
            <a:pPr marL="0" indent="0">
              <a:buNone/>
            </a:pPr>
            <a:r>
              <a:rPr lang="sr-Latn-RS" sz="3200" dirty="0" err="1"/>
              <a:t>P</a:t>
            </a:r>
            <a:r>
              <a:rPr lang="en-US" sz="3200" dirty="0" err="1" smtClean="0"/>
              <a:t>ročit</a:t>
            </a:r>
            <a:r>
              <a:rPr lang="sr-Cyrl-RS" sz="3200" dirty="0" smtClean="0"/>
              <a:t>а</a:t>
            </a:r>
            <a:r>
              <a:rPr lang="en-US" sz="3200" dirty="0" err="1" smtClean="0"/>
              <a:t>ti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svaki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opis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ili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pohvalu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izdavača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prednjoj</a:t>
            </a:r>
            <a:r>
              <a:rPr lang="en-US" sz="3200" dirty="0" smtClean="0"/>
              <a:t> </a:t>
            </a:r>
            <a:r>
              <a:rPr lang="en-US" sz="3200" dirty="0" err="1" smtClean="0"/>
              <a:t>ili</a:t>
            </a:r>
            <a:r>
              <a:rPr lang="en-US" sz="3200" dirty="0" smtClean="0"/>
              <a:t> </a:t>
            </a:r>
            <a:r>
              <a:rPr lang="en-US" sz="3200" dirty="0" err="1" smtClean="0"/>
              <a:t>zadnjoj</a:t>
            </a:r>
            <a:r>
              <a:rPr lang="en-US" sz="3200" dirty="0" smtClean="0"/>
              <a:t> </a:t>
            </a:r>
            <a:r>
              <a:rPr lang="en-US" sz="3200" dirty="0" err="1" smtClean="0"/>
              <a:t>korici</a:t>
            </a:r>
            <a:r>
              <a:rPr lang="en-US" sz="3200" dirty="0" smtClean="0"/>
              <a:t> </a:t>
            </a:r>
            <a:r>
              <a:rPr lang="en-US" sz="3200" dirty="0" err="1" smtClean="0"/>
              <a:t>knjige</a:t>
            </a:r>
            <a:r>
              <a:rPr lang="en-US" sz="3200" dirty="0" smtClean="0"/>
              <a:t> </a:t>
            </a:r>
            <a:r>
              <a:rPr lang="en-US" sz="3200" dirty="0" err="1" smtClean="0"/>
              <a:t>ili</a:t>
            </a:r>
            <a:r>
              <a:rPr lang="en-US" sz="3200" dirty="0" smtClean="0"/>
              <a:t> </a:t>
            </a:r>
            <a:r>
              <a:rPr lang="en-US" sz="3200" dirty="0" err="1" smtClean="0"/>
              <a:t>predgovoru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razmisliti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o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mogućem</a:t>
            </a:r>
            <a:r>
              <a:rPr lang="sr-Latn-RS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značenju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naslova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knjige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sr-Latn-RS" sz="3200" dirty="0"/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2. S</a:t>
            </a:r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dr</a:t>
            </a:r>
            <a:r>
              <a:rPr lang="sr-Latn-RS" sz="3200" b="1" dirty="0" smtClean="0">
                <a:solidFill>
                  <a:schemeClr val="accent1">
                    <a:lumMod val="75000"/>
                  </a:schemeClr>
                </a:solidFill>
              </a:rPr>
              <a:t>ž</a:t>
            </a:r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j: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Latn-R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Latn-RS" sz="1400" dirty="0" smtClean="0"/>
          </a:p>
          <a:p>
            <a:pPr marL="0" indent="0">
              <a:buNone/>
            </a:pPr>
            <a:r>
              <a:rPr lang="en-US" sz="3200" dirty="0" err="1" smtClean="0"/>
              <a:t>Pročitati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sadr</a:t>
            </a:r>
            <a:r>
              <a:rPr lang="sr-Latn-RS" sz="3200" b="1" dirty="0" smtClean="0">
                <a:solidFill>
                  <a:schemeClr val="accent1">
                    <a:lumMod val="75000"/>
                  </a:schemeClr>
                </a:solidFill>
              </a:rPr>
              <a:t>ž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aj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knjige</a:t>
            </a:r>
            <a:r>
              <a:rPr lang="en-US" sz="3200" dirty="0" smtClean="0"/>
              <a:t>. </a:t>
            </a:r>
            <a:r>
              <a:rPr lang="en-US" sz="3200" dirty="0" err="1" smtClean="0"/>
              <a:t>Ukoliko</a:t>
            </a:r>
            <a:r>
              <a:rPr lang="en-US" sz="3200" dirty="0" smtClean="0"/>
              <a:t> </a:t>
            </a:r>
            <a:r>
              <a:rPr lang="en-US" sz="3200" dirty="0" err="1" smtClean="0"/>
              <a:t>postoji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indeks</a:t>
            </a:r>
            <a:r>
              <a:rPr lang="en-US" sz="3200" dirty="0" smtClean="0"/>
              <a:t>, </a:t>
            </a:r>
            <a:r>
              <a:rPr lang="en-US" sz="3200" dirty="0" err="1" smtClean="0"/>
              <a:t>baciti</a:t>
            </a:r>
            <a:r>
              <a:rPr lang="en-US" sz="3200" dirty="0" smtClean="0"/>
              <a:t> </a:t>
            </a:r>
            <a:r>
              <a:rPr lang="en-US" sz="3200" dirty="0" err="1" smtClean="0"/>
              <a:t>pogled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obratiti</a:t>
            </a:r>
            <a:r>
              <a:rPr lang="en-US" sz="3200" dirty="0" smtClean="0"/>
              <a:t> pa</a:t>
            </a:r>
            <a:r>
              <a:rPr lang="sr-Latn-RS" sz="3200" dirty="0" smtClean="0"/>
              <a:t>ž</a:t>
            </a:r>
            <a:r>
              <a:rPr lang="en-US" sz="3200" dirty="0" err="1" smtClean="0"/>
              <a:t>nju</a:t>
            </a:r>
            <a:r>
              <a:rPr lang="sr-Latn-R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neke</a:t>
            </a:r>
            <a:r>
              <a:rPr lang="en-US" sz="3200" dirty="0" smtClean="0"/>
              <a:t> </a:t>
            </a:r>
            <a:r>
              <a:rPr lang="en-US" sz="3200" dirty="0" err="1" smtClean="0"/>
              <a:t>reči</a:t>
            </a:r>
            <a:r>
              <a:rPr lang="en-US" sz="3200" dirty="0" smtClean="0"/>
              <a:t> </a:t>
            </a:r>
            <a:r>
              <a:rPr lang="en-US" sz="3200" dirty="0" err="1" smtClean="0"/>
              <a:t>iz</a:t>
            </a:r>
            <a:r>
              <a:rPr lang="en-US" sz="3200" dirty="0" smtClean="0"/>
              <a:t> </a:t>
            </a:r>
            <a:r>
              <a:rPr lang="en-US" sz="3200" dirty="0" err="1" smtClean="0"/>
              <a:t>njega</a:t>
            </a:r>
            <a:r>
              <a:rPr lang="en-US" sz="3200" dirty="0" smtClean="0"/>
              <a:t>.</a:t>
            </a:r>
            <a:endParaRPr lang="sr-Latn-RS" sz="32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353" y="353569"/>
            <a:ext cx="10692063" cy="8412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KORACI KOJE TREBA PRIMENITI PRE ČITANJA</a:t>
            </a:r>
            <a:r>
              <a:rPr kumimoji="0" lang="sr-Latn-R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02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141" y="426085"/>
            <a:ext cx="10800347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Uvod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endParaRPr lang="sr-Latn-RS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Latn-RS" sz="1600" dirty="0" smtClean="0"/>
          </a:p>
          <a:p>
            <a:pPr marL="0" indent="0">
              <a:buNone/>
            </a:pPr>
            <a:r>
              <a:rPr lang="en-US" sz="3600" dirty="0" err="1" smtClean="0"/>
              <a:t>Ukoliko</a:t>
            </a:r>
            <a:r>
              <a:rPr lang="en-US" sz="3600" dirty="0" smtClean="0"/>
              <a:t> </a:t>
            </a:r>
            <a:r>
              <a:rPr lang="en-US" sz="3600" dirty="0" err="1" smtClean="0"/>
              <a:t>knjiga</a:t>
            </a:r>
            <a:r>
              <a:rPr lang="en-US" sz="3600" dirty="0" smtClean="0"/>
              <a:t>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kratko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uvodno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poglavlje</a:t>
            </a:r>
            <a:r>
              <a:rPr lang="en-US" sz="3600" dirty="0" smtClean="0"/>
              <a:t>, </a:t>
            </a:r>
            <a:r>
              <a:rPr lang="en-US" sz="3600" dirty="0" err="1" smtClean="0"/>
              <a:t>potrebno</a:t>
            </a:r>
            <a:r>
              <a:rPr lang="en-US" sz="3600" dirty="0" smtClean="0"/>
              <a:t> </a:t>
            </a:r>
            <a:r>
              <a:rPr lang="en-US" sz="3600" dirty="0" err="1" smtClean="0"/>
              <a:t>ga</a:t>
            </a:r>
            <a:r>
              <a:rPr lang="en-US" sz="3600" dirty="0" smtClean="0"/>
              <a:t> je </a:t>
            </a:r>
            <a:r>
              <a:rPr lang="en-US" sz="3600" dirty="0" err="1" smtClean="0"/>
              <a:t>pročitati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Prv</a:t>
            </a:r>
            <a:r>
              <a:rPr lang="sr-Cyrl-RS" sz="3600" b="1" dirty="0" smtClean="0">
                <a:solidFill>
                  <a:schemeClr val="accent1">
                    <a:lumMod val="75000"/>
                  </a:schemeClr>
                </a:solidFill>
              </a:rPr>
              <a:t>а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poslednj</a:t>
            </a:r>
            <a:r>
              <a:rPr lang="sr-Cyrl-RS" sz="3600" b="1" dirty="0" smtClean="0">
                <a:solidFill>
                  <a:schemeClr val="accent1">
                    <a:lumMod val="75000"/>
                  </a:schemeClr>
                </a:solidFill>
              </a:rPr>
              <a:t>а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str</a:t>
            </a:r>
            <a:r>
              <a:rPr lang="sr-Cyrl-RS" sz="36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sr-Cyrl-RS" sz="3600" b="1" dirty="0" smtClean="0">
                <a:solidFill>
                  <a:schemeClr val="accent1">
                    <a:lumMod val="75000"/>
                  </a:schemeClr>
                </a:solidFill>
              </a:rPr>
              <a:t>а:</a:t>
            </a:r>
            <a:endParaRPr lang="sr-Latn-RS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Latn-RS" sz="11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RS" sz="3600" dirty="0"/>
              <a:t>P</a:t>
            </a:r>
            <a:r>
              <a:rPr lang="en-US" sz="3600" dirty="0" err="1" smtClean="0"/>
              <a:t>ročitati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prvu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ili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prve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dve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strane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prvog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poglavlja</a:t>
            </a:r>
            <a:r>
              <a:rPr lang="sr-Latn-R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/>
              <a:t>knjige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poslednju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ili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poslednje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dve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strane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poslednjeg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poglavlja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/>
              <a:t>knj</a:t>
            </a:r>
            <a:r>
              <a:rPr lang="sr-Latn-RS" sz="3600" dirty="0" smtClean="0"/>
              <a:t>i</a:t>
            </a:r>
            <a:r>
              <a:rPr lang="en-US" sz="3600" dirty="0" err="1" smtClean="0"/>
              <a:t>ge</a:t>
            </a:r>
            <a:r>
              <a:rPr lang="sr-Latn-RS" sz="3600" dirty="0" smtClean="0"/>
              <a:t> i </a:t>
            </a:r>
            <a:r>
              <a:rPr lang="en-US" sz="3600" dirty="0" err="1" smtClean="0"/>
              <a:t>steći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precizniji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uvid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sadr</a:t>
            </a:r>
            <a:r>
              <a:rPr lang="sr-Latn-RS" sz="3600" b="1" dirty="0" smtClean="0">
                <a:solidFill>
                  <a:schemeClr val="accent1">
                    <a:lumMod val="75000"/>
                  </a:schemeClr>
                </a:solidFill>
              </a:rPr>
              <a:t>ž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inu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 smtClean="0"/>
              <a:t>knjige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353" y="353569"/>
            <a:ext cx="10692063" cy="8412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KORACI KOJE TREBA PRIMENITI PRE ČITANJA</a:t>
            </a:r>
            <a:r>
              <a:rPr kumimoji="0" lang="sr-Latn-R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225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8096"/>
            <a:ext cx="10972800" cy="61569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5.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Počeci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krajevi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poglavlja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: </a:t>
            </a:r>
            <a:r>
              <a:rPr lang="sr-Latn-RS" dirty="0" smtClean="0">
                <a:latin typeface="+mn-lt"/>
              </a:rPr>
              <a:t/>
            </a:r>
            <a:br>
              <a:rPr lang="sr-Latn-RS" dirty="0" smtClean="0">
                <a:latin typeface="+mn-lt"/>
              </a:rPr>
            </a:br>
            <a:r>
              <a:rPr lang="en-US" sz="2600" dirty="0" smtClean="0">
                <a:latin typeface="+mn-lt"/>
              </a:rPr>
              <a:t/>
            </a:r>
            <a:br>
              <a:rPr lang="en-US" sz="2600" dirty="0" smtClean="0">
                <a:latin typeface="+mn-lt"/>
              </a:rPr>
            </a:br>
            <a:r>
              <a:rPr lang="sr-Latn-RS" sz="2600" dirty="0" smtClean="0">
                <a:latin typeface="+mn-lt"/>
              </a:rPr>
              <a:t>P</a:t>
            </a:r>
            <a:r>
              <a:rPr lang="en-US" sz="2600" dirty="0" err="1" smtClean="0">
                <a:latin typeface="+mn-lt"/>
              </a:rPr>
              <a:t>ročitati</a:t>
            </a:r>
            <a:r>
              <a:rPr lang="en-US" sz="2600" dirty="0" smtClean="0">
                <a:latin typeface="+mn-lt"/>
              </a:rPr>
              <a:t> 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prvi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poslednji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p</a:t>
            </a:r>
            <a:r>
              <a:rPr lang="sr-Cyrl-R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а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sus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sv</a:t>
            </a:r>
            <a:r>
              <a:rPr lang="sr-Cyrl-R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а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kog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pogl</a:t>
            </a:r>
            <a:r>
              <a:rPr lang="sr-Cyrl-R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а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vlj</a:t>
            </a:r>
            <a:r>
              <a:rPr lang="sr-Cyrl-R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а </a:t>
            </a:r>
            <a:r>
              <a:rPr lang="en-US" sz="2600" dirty="0" smtClean="0">
                <a:latin typeface="+mn-lt"/>
              </a:rPr>
              <a:t>u </a:t>
            </a:r>
            <a:r>
              <a:rPr lang="en-US" sz="2600" dirty="0" err="1" smtClean="0">
                <a:latin typeface="+mn-lt"/>
              </a:rPr>
              <a:t>knjizi</a:t>
            </a:r>
            <a:r>
              <a:rPr lang="en-US" sz="2600" dirty="0" smtClean="0">
                <a:latin typeface="+mn-lt"/>
              </a:rPr>
              <a:t>. </a:t>
            </a:r>
            <a:r>
              <a:rPr lang="sr-Latn-RS" sz="2600" dirty="0" smtClean="0">
                <a:latin typeface="+mn-lt"/>
              </a:rPr>
              <a:t/>
            </a:r>
            <a:br>
              <a:rPr lang="sr-Latn-RS" sz="2600" dirty="0" smtClean="0">
                <a:latin typeface="+mn-lt"/>
              </a:rPr>
            </a:br>
            <a:r>
              <a:rPr lang="en-US" sz="2600" dirty="0" err="1" smtClean="0">
                <a:latin typeface="+mn-lt"/>
              </a:rPr>
              <a:t>Obrati</a:t>
            </a:r>
            <a:r>
              <a:rPr lang="en-US" sz="2600" dirty="0" smtClean="0">
                <a:latin typeface="+mn-lt"/>
              </a:rPr>
              <a:t> </a:t>
            </a:r>
            <a:r>
              <a:rPr lang="en-US" sz="2600" dirty="0" err="1" smtClean="0">
                <a:latin typeface="+mn-lt"/>
              </a:rPr>
              <a:t>paţnju</a:t>
            </a:r>
            <a:r>
              <a:rPr lang="en-US" sz="2600" dirty="0" smtClean="0">
                <a:latin typeface="+mn-lt"/>
              </a:rPr>
              <a:t> n</a:t>
            </a:r>
            <a:r>
              <a:rPr lang="sr-Cyrl-RS" sz="2600" dirty="0" smtClean="0">
                <a:latin typeface="+mn-lt"/>
              </a:rPr>
              <a:t>а 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ilustracije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600" dirty="0" smtClean="0">
                <a:latin typeface="+mn-lt"/>
              </a:rPr>
              <a:t>(</a:t>
            </a:r>
            <a:r>
              <a:rPr lang="en-US" sz="2600" dirty="0" err="1" smtClean="0">
                <a:latin typeface="+mn-lt"/>
              </a:rPr>
              <a:t>slike</a:t>
            </a:r>
            <a:r>
              <a:rPr lang="en-US" sz="2600" dirty="0" smtClean="0">
                <a:latin typeface="+mn-lt"/>
              </a:rPr>
              <a:t>, </a:t>
            </a:r>
            <a:r>
              <a:rPr lang="en-US" sz="2600" dirty="0" err="1" smtClean="0">
                <a:latin typeface="+mn-lt"/>
              </a:rPr>
              <a:t>dijagrame</a:t>
            </a:r>
            <a:r>
              <a:rPr lang="en-US" sz="2600" dirty="0" smtClean="0">
                <a:latin typeface="+mn-lt"/>
              </a:rPr>
              <a:t>, </a:t>
            </a:r>
            <a:r>
              <a:rPr lang="en-US" sz="2600" dirty="0" err="1" smtClean="0">
                <a:latin typeface="+mn-lt"/>
              </a:rPr>
              <a:t>itd</a:t>
            </a:r>
            <a:r>
              <a:rPr lang="en-US" sz="2600" dirty="0" smtClean="0">
                <a:latin typeface="+mn-lt"/>
              </a:rPr>
              <a:t>.).</a:t>
            </a:r>
            <a:br>
              <a:rPr lang="en-US" sz="2600" dirty="0" smtClean="0">
                <a:latin typeface="+mn-lt"/>
              </a:rPr>
            </a:br>
            <a:endParaRPr lang="sr-Latn-RS" sz="2600" dirty="0" smtClean="0">
              <a:latin typeface="+mn-lt"/>
            </a:endParaRPr>
          </a:p>
          <a:p>
            <a:pPr marL="0" indent="0">
              <a:buNone/>
            </a:pP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Esej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: </a:t>
            </a:r>
            <a:r>
              <a:rPr lang="en-US" sz="2600" dirty="0" err="1" smtClean="0">
                <a:latin typeface="+mn-lt"/>
              </a:rPr>
              <a:t>razmisliti</a:t>
            </a:r>
            <a:r>
              <a:rPr lang="en-US" sz="2600" dirty="0" smtClean="0">
                <a:latin typeface="+mn-lt"/>
              </a:rPr>
              <a:t> o </a:t>
            </a:r>
            <a:r>
              <a:rPr lang="en-US" sz="2600" dirty="0" err="1" smtClean="0">
                <a:latin typeface="+mn-lt"/>
              </a:rPr>
              <a:t>naslovu</a:t>
            </a:r>
            <a:r>
              <a:rPr lang="en-US" sz="2600" dirty="0" smtClean="0">
                <a:latin typeface="+mn-lt"/>
              </a:rPr>
              <a:t> </a:t>
            </a:r>
            <a:r>
              <a:rPr lang="en-US" sz="2600" dirty="0" err="1" smtClean="0">
                <a:latin typeface="+mn-lt"/>
              </a:rPr>
              <a:t>eseja</a:t>
            </a:r>
            <a:r>
              <a:rPr lang="en-US" sz="2600" dirty="0" smtClean="0">
                <a:latin typeface="+mn-lt"/>
              </a:rPr>
              <a:t>, </a:t>
            </a:r>
            <a:r>
              <a:rPr lang="en-US" sz="2600" dirty="0" err="1" smtClean="0">
                <a:latin typeface="+mn-lt"/>
              </a:rPr>
              <a:t>pročitati</a:t>
            </a:r>
            <a:r>
              <a:rPr lang="en-US" sz="2600" dirty="0" smtClean="0">
                <a:latin typeface="+mn-lt"/>
              </a:rPr>
              <a:t> </a:t>
            </a:r>
            <a:r>
              <a:rPr lang="en-US" sz="2600" dirty="0" err="1" smtClean="0">
                <a:latin typeface="+mn-lt"/>
              </a:rPr>
              <a:t>uvodne</a:t>
            </a:r>
            <a:r>
              <a:rPr lang="en-US" sz="2600" dirty="0" smtClean="0">
                <a:latin typeface="+mn-lt"/>
              </a:rPr>
              <a:t> </a:t>
            </a:r>
            <a:r>
              <a:rPr lang="en-US" sz="2600" dirty="0" err="1" smtClean="0">
                <a:latin typeface="+mn-lt"/>
              </a:rPr>
              <a:t>i</a:t>
            </a:r>
            <a:r>
              <a:rPr lang="en-US" sz="2600" dirty="0" smtClean="0">
                <a:latin typeface="+mn-lt"/>
              </a:rPr>
              <a:t> </a:t>
            </a:r>
            <a:r>
              <a:rPr lang="en-US" sz="2600" dirty="0" err="1" smtClean="0">
                <a:latin typeface="+mn-lt"/>
              </a:rPr>
              <a:t>završne</a:t>
            </a:r>
            <a:r>
              <a:rPr lang="en-US" sz="2600" dirty="0" smtClean="0">
                <a:latin typeface="+mn-lt"/>
              </a:rPr>
              <a:t> </a:t>
            </a:r>
            <a:r>
              <a:rPr lang="en-US" sz="2600" dirty="0" err="1" smtClean="0">
                <a:latin typeface="+mn-lt"/>
              </a:rPr>
              <a:t>sekcije</a:t>
            </a:r>
            <a:r>
              <a:rPr lang="sr-Latn-RS" sz="2600" dirty="0" smtClean="0">
                <a:latin typeface="+mn-lt"/>
              </a:rPr>
              <a:t>.</a:t>
            </a:r>
          </a:p>
          <a:p>
            <a:pPr marL="0" indent="0">
              <a:buNone/>
            </a:pPr>
            <a:endParaRPr lang="sr-Latn-R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6.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Sv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а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str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а: </a:t>
            </a:r>
            <a:endParaRPr lang="sr-Latn-R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Latn-RS" sz="1600" dirty="0" smtClean="0"/>
          </a:p>
          <a:p>
            <a:pPr marL="0" indent="0">
              <a:buNone/>
            </a:pPr>
            <a:r>
              <a:rPr lang="en-US" sz="2800" dirty="0" smtClean="0"/>
              <a:t>Z</a:t>
            </a:r>
            <a:r>
              <a:rPr lang="sr-Cyrl-RS" sz="2800" dirty="0" smtClean="0"/>
              <a:t>а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det</a:t>
            </a:r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ljniji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pregled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800" dirty="0" err="1" smtClean="0"/>
              <a:t>čitalac</a:t>
            </a:r>
            <a:r>
              <a:rPr lang="en-US" sz="2800" dirty="0" smtClean="0"/>
              <a:t> </a:t>
            </a:r>
            <a:r>
              <a:rPr lang="en-US" sz="2800" dirty="0" err="1" smtClean="0"/>
              <a:t>treba</a:t>
            </a:r>
            <a:r>
              <a:rPr lang="en-US" sz="2800" dirty="0" smtClean="0"/>
              <a:t> da </a:t>
            </a:r>
            <a:r>
              <a:rPr lang="en-US" sz="2800" i="1" dirty="0" err="1" smtClean="0"/>
              <a:t>okreće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stranice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brzinom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kojom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će</a:t>
            </a:r>
            <a:r>
              <a:rPr lang="sr-Latn-RS" sz="2800" i="1" dirty="0"/>
              <a:t> </a:t>
            </a:r>
            <a:r>
              <a:rPr lang="en-US" sz="2800" i="1" dirty="0" err="1" smtClean="0"/>
              <a:t>omogućiti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svojim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očima</a:t>
            </a:r>
            <a:r>
              <a:rPr lang="en-US" sz="2800" i="1" dirty="0" smtClean="0"/>
              <a:t> da </a:t>
            </a:r>
            <a:r>
              <a:rPr lang="en-US" sz="2800" i="1" dirty="0" err="1" smtClean="0"/>
              <a:t>na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kratko</a:t>
            </a:r>
            <a:r>
              <a:rPr lang="en-US" sz="2800" i="1" dirty="0" smtClean="0"/>
              <a:t> vide </a:t>
            </a:r>
            <a:r>
              <a:rPr lang="en-US" sz="2800" i="1" dirty="0" err="1" smtClean="0"/>
              <a:t>svaku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stranicu</a:t>
            </a:r>
            <a:r>
              <a:rPr lang="en-US" sz="2800" dirty="0" smtClean="0"/>
              <a:t>. </a:t>
            </a:r>
            <a:endParaRPr lang="sr-Latn-RS" sz="2800" dirty="0" smtClean="0"/>
          </a:p>
          <a:p>
            <a:pPr marL="0" indent="0">
              <a:buNone/>
            </a:pPr>
            <a:r>
              <a:rPr lang="sr-Latn-RS" sz="2800" dirty="0"/>
              <a:t>P</a:t>
            </a:r>
            <a:r>
              <a:rPr lang="en-US" sz="2800" dirty="0" err="1" smtClean="0"/>
              <a:t>ogleda</a:t>
            </a:r>
            <a:r>
              <a:rPr lang="sr-Latn-RS" sz="2800" dirty="0" smtClean="0"/>
              <a:t>ti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kratko</a:t>
            </a:r>
            <a:r>
              <a:rPr lang="sr-Latn-RS" sz="2800" dirty="0" smtClean="0"/>
              <a:t> </a:t>
            </a:r>
            <a:r>
              <a:rPr lang="en-US" sz="2800" dirty="0" smtClean="0"/>
              <a:t>n</a:t>
            </a:r>
            <a:r>
              <a:rPr lang="sr-Cyrl-RS" sz="2800" dirty="0" smtClean="0"/>
              <a:t>а</a:t>
            </a:r>
            <a:r>
              <a:rPr lang="en-US" sz="2800" dirty="0" err="1" smtClean="0"/>
              <a:t>slov</a:t>
            </a:r>
            <a:r>
              <a:rPr lang="sr-Latn-RS" sz="2800" dirty="0" smtClean="0"/>
              <a:t>e</a:t>
            </a:r>
            <a:r>
              <a:rPr lang="en-US" sz="2800" dirty="0" smtClean="0"/>
              <a:t>,</a:t>
            </a:r>
            <a:r>
              <a:rPr lang="sr-Latn-RS" sz="2800" dirty="0" smtClean="0"/>
              <a:t> </a:t>
            </a:r>
            <a:r>
              <a:rPr lang="en-US" sz="2800" dirty="0" err="1" smtClean="0"/>
              <a:t>podn</a:t>
            </a:r>
            <a:r>
              <a:rPr lang="sr-Cyrl-RS" sz="2800" dirty="0" smtClean="0"/>
              <a:t>а</a:t>
            </a:r>
            <a:r>
              <a:rPr lang="en-US" sz="2800" dirty="0" err="1" smtClean="0"/>
              <a:t>slov</a:t>
            </a:r>
            <a:r>
              <a:rPr lang="sr-Latn-RS" sz="2800" dirty="0" smtClean="0"/>
              <a:t>e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ilustr</a:t>
            </a:r>
            <a:r>
              <a:rPr lang="sr-Cyrl-RS" sz="2800" dirty="0" smtClean="0"/>
              <a:t>а</a:t>
            </a:r>
            <a:r>
              <a:rPr lang="en-US" sz="2800" dirty="0" err="1" smtClean="0"/>
              <a:t>cije</a:t>
            </a:r>
            <a:r>
              <a:rPr lang="en-US" sz="2800" dirty="0" smtClean="0"/>
              <a:t>. </a:t>
            </a:r>
            <a:endParaRPr lang="sr-Latn-RS" sz="2800" dirty="0" smtClean="0"/>
          </a:p>
          <a:p>
            <a:pPr marL="0" indent="0">
              <a:buNone/>
            </a:pPr>
            <a:r>
              <a:rPr lang="en-US" sz="2800" dirty="0" smtClean="0"/>
              <a:t>U</a:t>
            </a:r>
            <a:r>
              <a:rPr lang="sr-Latn-RS" sz="2800" dirty="0"/>
              <a:t> </a:t>
            </a:r>
            <a:r>
              <a:rPr lang="en-US" sz="2800" dirty="0" err="1" smtClean="0"/>
              <a:t>suprotnom</a:t>
            </a:r>
            <a:r>
              <a:rPr lang="en-US" sz="2800" dirty="0" smtClean="0"/>
              <a:t>, </a:t>
            </a:r>
            <a:r>
              <a:rPr lang="en-US" sz="2800" dirty="0" err="1" smtClean="0"/>
              <a:t>dovoljno</a:t>
            </a:r>
            <a:r>
              <a:rPr lang="en-US" sz="2800" dirty="0" smtClean="0"/>
              <a:t> je da </a:t>
            </a:r>
            <a:r>
              <a:rPr lang="en-US" sz="2800" i="1" dirty="0" err="1" smtClean="0"/>
              <a:t>čitaočeve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oči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uhv</a:t>
            </a:r>
            <a:r>
              <a:rPr lang="sr-Cyrl-RS" sz="2800" i="1" dirty="0" smtClean="0"/>
              <a:t>а</a:t>
            </a:r>
            <a:r>
              <a:rPr lang="en-US" sz="2800" i="1" dirty="0" err="1" smtClean="0"/>
              <a:t>te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neku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reč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ili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fr</a:t>
            </a:r>
            <a:r>
              <a:rPr lang="sr-Cyrl-RS" sz="2800" i="1" dirty="0" smtClean="0"/>
              <a:t>а</a:t>
            </a:r>
            <a:r>
              <a:rPr lang="en-US" sz="2800" i="1" dirty="0" err="1" smtClean="0"/>
              <a:t>zu</a:t>
            </a:r>
            <a:r>
              <a:rPr lang="en-US" sz="2800" i="1" dirty="0" smtClean="0"/>
              <a:t> </a:t>
            </a:r>
            <a:r>
              <a:rPr lang="en-US" sz="2800" dirty="0" smtClean="0"/>
              <a:t>n</a:t>
            </a:r>
            <a:r>
              <a:rPr lang="sr-Cyrl-RS" sz="2800" dirty="0" smtClean="0"/>
              <a:t>а </a:t>
            </a:r>
            <a:r>
              <a:rPr lang="en-US" sz="2800" dirty="0" err="1" smtClean="0"/>
              <a:t>sv</a:t>
            </a:r>
            <a:r>
              <a:rPr lang="sr-Cyrl-RS" sz="2800" dirty="0" smtClean="0"/>
              <a:t>а</a:t>
            </a:r>
            <a:r>
              <a:rPr lang="en-US" sz="2800" dirty="0" err="1" smtClean="0"/>
              <a:t>koj</a:t>
            </a:r>
            <a:r>
              <a:rPr lang="en-US" sz="2800" dirty="0" smtClean="0"/>
              <a:t> od</a:t>
            </a:r>
            <a:r>
              <a:rPr lang="sr-Latn-RS" sz="2800" dirty="0" smtClean="0"/>
              <a:t> </a:t>
            </a:r>
            <a:r>
              <a:rPr lang="en-US" sz="2800" dirty="0" err="1" smtClean="0"/>
              <a:t>str</a:t>
            </a:r>
            <a:r>
              <a:rPr lang="sr-Cyrl-RS" sz="2800" dirty="0" smtClean="0"/>
              <a:t>а</a:t>
            </a:r>
            <a:r>
              <a:rPr lang="en-US" sz="2800" dirty="0" err="1" smtClean="0"/>
              <a:t>nica</a:t>
            </a:r>
            <a:r>
              <a:rPr lang="en-US" sz="2800" dirty="0" smtClean="0"/>
              <a:t>. </a:t>
            </a:r>
            <a:endParaRPr lang="sr-Latn-RS" sz="2800" dirty="0" smtClean="0"/>
          </a:p>
          <a:p>
            <a:pPr marL="0" indent="0">
              <a:buNone/>
            </a:pPr>
            <a:r>
              <a:rPr lang="sr-Latn-RS" sz="2800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elu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knjigu</a:t>
            </a:r>
            <a:r>
              <a:rPr lang="sr-Latn-R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pročitati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mnogo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više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razumevanja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više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osećaja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vezanog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ono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što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je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pisac</a:t>
            </a:r>
            <a:r>
              <a:rPr lang="sr-Latn-R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</a:rPr>
              <a:t>ž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eleo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da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iska</a:t>
            </a: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</a:rPr>
              <a:t>ž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e.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353" y="353569"/>
            <a:ext cx="10692063" cy="8412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KORACI KOJE TREBA PRIMENITI PRE ČITANJA</a:t>
            </a:r>
            <a:r>
              <a:rPr kumimoji="0" lang="sr-Latn-R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01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7" y="1341121"/>
            <a:ext cx="10920663" cy="5169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7.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Pasusi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poglavlja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Latn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Latn-RS" sz="1400" dirty="0" smtClean="0"/>
          </a:p>
          <a:p>
            <a:pPr marL="0" indent="0">
              <a:buNone/>
            </a:pPr>
            <a:r>
              <a:rPr lang="en-US" dirty="0" smtClean="0"/>
              <a:t>Z</a:t>
            </a:r>
            <a:r>
              <a:rPr lang="sr-Cyrl-RS" dirty="0" smtClean="0"/>
              <a:t>а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veom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а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temelj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pregled</a:t>
            </a:r>
            <a:r>
              <a:rPr lang="en-US" dirty="0" smtClean="0"/>
              <a:t>, </a:t>
            </a:r>
            <a:r>
              <a:rPr lang="en-US" dirty="0" err="1" smtClean="0"/>
              <a:t>pročita</a:t>
            </a:r>
            <a:r>
              <a:rPr lang="sr-Latn-RS" dirty="0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prvu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RS" dirty="0"/>
              <a:t> </a:t>
            </a:r>
            <a:r>
              <a:rPr lang="en-US" dirty="0" err="1" smtClean="0"/>
              <a:t>poslednju</a:t>
            </a:r>
            <a:r>
              <a:rPr lang="en-US" dirty="0" smtClean="0"/>
              <a:t> </a:t>
            </a:r>
            <a:r>
              <a:rPr lang="en-US" dirty="0" err="1" smtClean="0"/>
              <a:t>rečenicu</a:t>
            </a:r>
            <a:r>
              <a:rPr lang="en-US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 smtClean="0"/>
              <a:t>pasusa</a:t>
            </a:r>
            <a:r>
              <a:rPr lang="en-US" dirty="0" smtClean="0"/>
              <a:t>. </a:t>
            </a: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8.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Sv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а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reč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endParaRPr lang="sr-Latn-R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Latn-RS" sz="1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Poslednji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kor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en-US" dirty="0" smtClean="0"/>
              <a:t>,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čitalac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, je da se </a:t>
            </a:r>
            <a:r>
              <a:rPr lang="en-US" dirty="0" err="1" smtClean="0"/>
              <a:t>čita</a:t>
            </a:r>
            <a:r>
              <a:rPr lang="sr-Latn-RS" dirty="0"/>
              <a:t> </a:t>
            </a:r>
            <a:r>
              <a:rPr lang="en-US" dirty="0" err="1" smtClean="0"/>
              <a:t>kompletan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 smtClean="0"/>
              <a:t>izvlačenje</a:t>
            </a:r>
            <a:r>
              <a:rPr lang="en-US" dirty="0" smtClean="0"/>
              <a:t> </a:t>
            </a:r>
            <a:r>
              <a:rPr lang="en-US" dirty="0" err="1" smtClean="0"/>
              <a:t>bitnih</a:t>
            </a:r>
            <a:r>
              <a:rPr lang="en-US" dirty="0" smtClean="0"/>
              <a:t> </a:t>
            </a:r>
            <a:r>
              <a:rPr lang="en-US" dirty="0" err="1" smtClean="0"/>
              <a:t>beleški</a:t>
            </a:r>
            <a:r>
              <a:rPr lang="en-US" dirty="0" smtClean="0"/>
              <a:t>. </a:t>
            </a:r>
            <a:endParaRPr lang="sr-Latn-R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353" y="353569"/>
            <a:ext cx="10692063" cy="8412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KORACI KOJE TREBA PRIMENITI PRE ČITANJA</a:t>
            </a:r>
            <a:r>
              <a:rPr kumimoji="0" lang="sr-Latn-R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7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76" y="812693"/>
            <a:ext cx="10515600" cy="49497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sz="5400" dirty="0" err="1"/>
              <a:t>R</a:t>
            </a:r>
            <a:r>
              <a:rPr lang="en-US" sz="5400" dirty="0" err="1" smtClean="0"/>
              <a:t>azumevanje</a:t>
            </a:r>
            <a:r>
              <a:rPr lang="en-US" sz="5400" dirty="0" smtClean="0"/>
              <a:t> </a:t>
            </a:r>
            <a:r>
              <a:rPr lang="en-US" sz="5400" dirty="0" err="1" smtClean="0"/>
              <a:t>pročitanog</a:t>
            </a:r>
            <a:r>
              <a:rPr lang="en-US" sz="5400" dirty="0" smtClean="0"/>
              <a:t> </a:t>
            </a:r>
            <a:r>
              <a:rPr lang="en-US" sz="5400" dirty="0" err="1" smtClean="0"/>
              <a:t>znatno</a:t>
            </a:r>
            <a:r>
              <a:rPr lang="en-US" sz="5400" dirty="0" smtClean="0"/>
              <a:t> se </a:t>
            </a:r>
            <a:r>
              <a:rPr lang="en-US" sz="5400" dirty="0" err="1" smtClean="0"/>
              <a:t>povećava</a:t>
            </a:r>
            <a:r>
              <a:rPr lang="sr-Latn-RS" sz="5400" dirty="0"/>
              <a:t> </a:t>
            </a:r>
            <a:r>
              <a:rPr lang="sr-Latn-RS" sz="5400" dirty="0" smtClean="0"/>
              <a:t>ako je:</a:t>
            </a:r>
          </a:p>
          <a:p>
            <a:pPr marL="0" indent="0">
              <a:buNone/>
            </a:pPr>
            <a:endParaRPr lang="sr-Latn-RS" sz="2400" dirty="0" smtClean="0"/>
          </a:p>
          <a:p>
            <a:r>
              <a:rPr lang="sr-Latn-R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napravljen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opšti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pregled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knjige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pre 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čitanja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Latn-RS" sz="5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RS" sz="5400" dirty="0" smtClean="0">
                <a:solidFill>
                  <a:schemeClr val="accent1">
                    <a:lumMod val="75000"/>
                  </a:schemeClr>
                </a:solidFill>
              </a:rPr>
              <a:t> i 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ako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su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izv</a:t>
            </a:r>
            <a:r>
              <a:rPr lang="sr-Latn-RS" sz="5400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čene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dirty="0" err="1" smtClean="0">
                <a:solidFill>
                  <a:schemeClr val="accent1">
                    <a:lumMod val="75000"/>
                  </a:schemeClr>
                </a:solidFill>
              </a:rPr>
              <a:t>belešk</a:t>
            </a:r>
            <a:r>
              <a:rPr lang="sr-Latn-RS" sz="5400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07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1148</Words>
  <Application>Microsoft Office PowerPoint</Application>
  <PresentationFormat>Custom</PresentationFormat>
  <Paragraphs>128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AKADEMSKO ČITANJE</vt:lpstr>
      <vt:lpstr>   Akademsko čitanje      Osnovna akademska veština neophodna za uspešno usvajanje i obradu sadržaja  na visokoškolskom nivou.</vt:lpstr>
      <vt:lpstr>Slide 3</vt:lpstr>
      <vt:lpstr>Slide 4</vt:lpstr>
      <vt:lpstr>Slide 5</vt:lpstr>
      <vt:lpstr>Slide 6</vt:lpstr>
      <vt:lpstr>Slide 7</vt:lpstr>
      <vt:lpstr>Slide 8</vt:lpstr>
      <vt:lpstr>Slide 9</vt:lpstr>
      <vt:lpstr>STRATEGIJE ČITANJA</vt:lpstr>
      <vt:lpstr>Osnovne strategije čitanja su: </vt:lpstr>
      <vt:lpstr>a) Skeniranje</vt:lpstr>
      <vt:lpstr>b) Letimični pregled</vt:lpstr>
      <vt:lpstr>c) Identifikovanje ključnih rečenica</vt:lpstr>
      <vt:lpstr>Rečenice koje opisuju temu nisu uvek potvrdne i lako uočljive, kao u Primeru. </vt:lpstr>
      <vt:lpstr>d) Detaljno čitanje</vt:lpstr>
      <vt:lpstr>Slide 17</vt:lpstr>
      <vt:lpstr>Kako čitati kritički? </vt:lpstr>
      <vt:lpstr>KAKO ČITATI AKADEMSKE TEKSTOVE?</vt:lpstr>
      <vt:lpstr>KAKO ČITATI UDŽBENIKE?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AKADEMSKO ČITANJE</dc:title>
  <dc:creator>Tijana</dc:creator>
  <cp:lastModifiedBy>Jelisaveta</cp:lastModifiedBy>
  <cp:revision>49</cp:revision>
  <dcterms:created xsi:type="dcterms:W3CDTF">2015-04-15T10:12:25Z</dcterms:created>
  <dcterms:modified xsi:type="dcterms:W3CDTF">2015-05-15T11:08:29Z</dcterms:modified>
</cp:coreProperties>
</file>